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58" r:id="rId3"/>
    <p:sldId id="282" r:id="rId4"/>
    <p:sldId id="281" r:id="rId5"/>
    <p:sldId id="280" r:id="rId6"/>
    <p:sldId id="287" r:id="rId7"/>
    <p:sldId id="260" r:id="rId8"/>
    <p:sldId id="309" r:id="rId9"/>
    <p:sldId id="310" r:id="rId10"/>
    <p:sldId id="267" r:id="rId11"/>
    <p:sldId id="288" r:id="rId12"/>
    <p:sldId id="292" r:id="rId13"/>
    <p:sldId id="312" r:id="rId14"/>
    <p:sldId id="308" r:id="rId15"/>
    <p:sldId id="297" r:id="rId16"/>
    <p:sldId id="296" r:id="rId17"/>
    <p:sldId id="315" r:id="rId18"/>
    <p:sldId id="306" r:id="rId19"/>
    <p:sldId id="311" r:id="rId20"/>
    <p:sldId id="298" r:id="rId21"/>
    <p:sldId id="300" r:id="rId22"/>
    <p:sldId id="299" r:id="rId23"/>
    <p:sldId id="301" r:id="rId24"/>
    <p:sldId id="304" r:id="rId25"/>
    <p:sldId id="305" r:id="rId26"/>
    <p:sldId id="314" r:id="rId27"/>
    <p:sldId id="302" r:id="rId28"/>
    <p:sldId id="316" r:id="rId29"/>
  </p:sldIdLst>
  <p:sldSz cx="9144000" cy="6858000" type="screen4x3"/>
  <p:notesSz cx="67183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B2B2B2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BMS%20FORUM\excel%20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2473208"/>
        <c:axId val="112473600"/>
      </c:barChart>
      <c:catAx>
        <c:axId val="112473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73600"/>
        <c:crosses val="autoZero"/>
        <c:auto val="1"/>
        <c:lblAlgn val="ctr"/>
        <c:lblOffset val="100"/>
        <c:noMultiLvlLbl val="0"/>
      </c:catAx>
      <c:valAx>
        <c:axId val="112473600"/>
        <c:scaling>
          <c:orientation val="minMax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732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Sheet3!$B$9</c:f>
              <c:strCache>
                <c:ptCount val="1"/>
                <c:pt idx="0">
                  <c:v>yr1 ME 2015/16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Sheet3!$C$8:$G$8</c:f>
              <c:strCache>
                <c:ptCount val="5"/>
                <c:pt idx="0">
                  <c:v>PTs</c:v>
                </c:pt>
                <c:pt idx="1">
                  <c:v>SST</c:v>
                </c:pt>
                <c:pt idx="2">
                  <c:v>Other staff</c:v>
                </c:pt>
                <c:pt idx="3">
                  <c:v>Peers </c:v>
                </c:pt>
                <c:pt idx="4">
                  <c:v>Others</c:v>
                </c:pt>
              </c:strCache>
            </c:strRef>
          </c:cat>
          <c:val>
            <c:numRef>
              <c:f>Sheet3!$C$9:$G$9</c:f>
              <c:numCache>
                <c:formatCode>General</c:formatCode>
                <c:ptCount val="5"/>
                <c:pt idx="0">
                  <c:v>18.37</c:v>
                </c:pt>
                <c:pt idx="1">
                  <c:v>10.199999999999999</c:v>
                </c:pt>
                <c:pt idx="2">
                  <c:v>20.41</c:v>
                </c:pt>
                <c:pt idx="3">
                  <c:v>51.02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Sheet3!$B$10</c:f>
              <c:strCache>
                <c:ptCount val="1"/>
                <c:pt idx="0">
                  <c:v>yr1 ME 2016/7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Sheet3!$C$8:$G$8</c:f>
              <c:strCache>
                <c:ptCount val="5"/>
                <c:pt idx="0">
                  <c:v>PTs</c:v>
                </c:pt>
                <c:pt idx="1">
                  <c:v>SST</c:v>
                </c:pt>
                <c:pt idx="2">
                  <c:v>Other staff</c:v>
                </c:pt>
                <c:pt idx="3">
                  <c:v>Peers </c:v>
                </c:pt>
                <c:pt idx="4">
                  <c:v>Others</c:v>
                </c:pt>
              </c:strCache>
            </c:strRef>
          </c:cat>
          <c:val>
            <c:numRef>
              <c:f>Sheet3!$C$10:$G$10</c:f>
              <c:numCache>
                <c:formatCode>General</c:formatCode>
                <c:ptCount val="5"/>
                <c:pt idx="0">
                  <c:v>21.82</c:v>
                </c:pt>
                <c:pt idx="1">
                  <c:v>7.27</c:v>
                </c:pt>
                <c:pt idx="2">
                  <c:v>12.73</c:v>
                </c:pt>
                <c:pt idx="3">
                  <c:v>58.18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Sheet3!$B$11</c:f>
              <c:strCache>
                <c:ptCount val="1"/>
                <c:pt idx="0">
                  <c:v>yr 4 2015/16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Sheet3!$C$8:$G$8</c:f>
              <c:strCache>
                <c:ptCount val="5"/>
                <c:pt idx="0">
                  <c:v>PTs</c:v>
                </c:pt>
                <c:pt idx="1">
                  <c:v>SST</c:v>
                </c:pt>
                <c:pt idx="2">
                  <c:v>Other staff</c:v>
                </c:pt>
                <c:pt idx="3">
                  <c:v>Peers </c:v>
                </c:pt>
                <c:pt idx="4">
                  <c:v>Others</c:v>
                </c:pt>
              </c:strCache>
            </c:strRef>
          </c:cat>
          <c:val>
            <c:numRef>
              <c:f>Sheet3!$C$11:$G$11</c:f>
              <c:numCache>
                <c:formatCode>General</c:formatCode>
                <c:ptCount val="5"/>
                <c:pt idx="0">
                  <c:v>33.33</c:v>
                </c:pt>
                <c:pt idx="1">
                  <c:v>24.24</c:v>
                </c:pt>
                <c:pt idx="2">
                  <c:v>18.18</c:v>
                </c:pt>
                <c:pt idx="3">
                  <c:v>21.12</c:v>
                </c:pt>
                <c:pt idx="4">
                  <c:v>3.03</c:v>
                </c:pt>
              </c:numCache>
            </c:numRef>
          </c:val>
        </c:ser>
        <c:ser>
          <c:idx val="3"/>
          <c:order val="3"/>
          <c:tx>
            <c:strRef>
              <c:f>Sheet3!$B$12</c:f>
              <c:strCache>
                <c:ptCount val="1"/>
                <c:pt idx="0">
                  <c:v>yr 4 2016/17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Sheet3!$C$8:$G$8</c:f>
              <c:strCache>
                <c:ptCount val="5"/>
                <c:pt idx="0">
                  <c:v>PTs</c:v>
                </c:pt>
                <c:pt idx="1">
                  <c:v>SST</c:v>
                </c:pt>
                <c:pt idx="2">
                  <c:v>Other staff</c:v>
                </c:pt>
                <c:pt idx="3">
                  <c:v>Peers </c:v>
                </c:pt>
                <c:pt idx="4">
                  <c:v>Others</c:v>
                </c:pt>
              </c:strCache>
            </c:strRef>
          </c:cat>
          <c:val>
            <c:numRef>
              <c:f>Sheet3!$C$12:$G$12</c:f>
              <c:numCache>
                <c:formatCode>General</c:formatCode>
                <c:ptCount val="5"/>
                <c:pt idx="0">
                  <c:v>26.32</c:v>
                </c:pt>
                <c:pt idx="1">
                  <c:v>5.26</c:v>
                </c:pt>
                <c:pt idx="2">
                  <c:v>26.32</c:v>
                </c:pt>
                <c:pt idx="3">
                  <c:v>42.11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483848"/>
        <c:axId val="113484240"/>
      </c:barChart>
      <c:catAx>
        <c:axId val="113483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84240"/>
        <c:crosses val="autoZero"/>
        <c:auto val="1"/>
        <c:lblAlgn val="ctr"/>
        <c:lblOffset val="100"/>
        <c:noMultiLvlLbl val="0"/>
      </c:catAx>
      <c:valAx>
        <c:axId val="11348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 dirty="0" smtClean="0"/>
                  <a:t>%</a:t>
                </a:r>
                <a:endParaRPr lang="en-GB" sz="1800" dirty="0"/>
              </a:p>
            </c:rich>
          </c:tx>
          <c:layout>
            <c:manualLayout>
              <c:xMode val="edge"/>
              <c:yMode val="edge"/>
              <c:x val="2.0547878714662772E-2"/>
              <c:y val="0.316011404376586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83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Sheet3!$C$17:$F$17</c:f>
              <c:strCache>
                <c:ptCount val="4"/>
                <c:pt idx="0">
                  <c:v>yr 1 2014/15</c:v>
                </c:pt>
                <c:pt idx="1">
                  <c:v>yr1 2015/16</c:v>
                </c:pt>
                <c:pt idx="2">
                  <c:v>yr4 2015/16</c:v>
                </c:pt>
                <c:pt idx="3">
                  <c:v>yr4 2016/17</c:v>
                </c:pt>
              </c:strCache>
            </c:strRef>
          </c:cat>
          <c:val>
            <c:numRef>
              <c:f>Sheet3!$C$18:$F$18</c:f>
              <c:numCache>
                <c:formatCode>General</c:formatCode>
                <c:ptCount val="4"/>
                <c:pt idx="0">
                  <c:v>3.68</c:v>
                </c:pt>
                <c:pt idx="1">
                  <c:v>3.44</c:v>
                </c:pt>
                <c:pt idx="2">
                  <c:v>3.79</c:v>
                </c:pt>
                <c:pt idx="3">
                  <c:v>3.47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3352072"/>
        <c:axId val="113352464"/>
      </c:barChart>
      <c:catAx>
        <c:axId val="11335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52464"/>
        <c:crosses val="autoZero"/>
        <c:auto val="1"/>
        <c:lblAlgn val="ctr"/>
        <c:lblOffset val="100"/>
        <c:noMultiLvlLbl val="0"/>
      </c:catAx>
      <c:valAx>
        <c:axId val="1133524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5207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Sheet3!$B$23</c:f>
              <c:strCache>
                <c:ptCount val="1"/>
                <c:pt idx="0">
                  <c:v>yr 1 2014/15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Sheet3!$C$22:$G$22</c:f>
              <c:strCache>
                <c:ptCount val="5"/>
                <c:pt idx="0">
                  <c:v>PTs</c:v>
                </c:pt>
                <c:pt idx="1">
                  <c:v>SST</c:v>
                </c:pt>
                <c:pt idx="2">
                  <c:v>Other staff</c:v>
                </c:pt>
                <c:pt idx="3">
                  <c:v>Peers </c:v>
                </c:pt>
                <c:pt idx="4">
                  <c:v>Others</c:v>
                </c:pt>
              </c:strCache>
            </c:strRef>
          </c:cat>
          <c:val>
            <c:numRef>
              <c:f>Sheet3!$C$23:$G$23</c:f>
              <c:numCache>
                <c:formatCode>General</c:formatCode>
                <c:ptCount val="5"/>
                <c:pt idx="0">
                  <c:v>38.78</c:v>
                </c:pt>
                <c:pt idx="1">
                  <c:v>6.12</c:v>
                </c:pt>
                <c:pt idx="2">
                  <c:v>8.16</c:v>
                </c:pt>
                <c:pt idx="3">
                  <c:v>38.78</c:v>
                </c:pt>
                <c:pt idx="4">
                  <c:v>8.16</c:v>
                </c:pt>
              </c:numCache>
            </c:numRef>
          </c:val>
        </c:ser>
        <c:ser>
          <c:idx val="1"/>
          <c:order val="1"/>
          <c:tx>
            <c:strRef>
              <c:f>Sheet3!$B$24</c:f>
              <c:strCache>
                <c:ptCount val="1"/>
                <c:pt idx="0">
                  <c:v>yr1 2015/16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Sheet3!$C$22:$G$22</c:f>
              <c:strCache>
                <c:ptCount val="5"/>
                <c:pt idx="0">
                  <c:v>PTs</c:v>
                </c:pt>
                <c:pt idx="1">
                  <c:v>SST</c:v>
                </c:pt>
                <c:pt idx="2">
                  <c:v>Other staff</c:v>
                </c:pt>
                <c:pt idx="3">
                  <c:v>Peers </c:v>
                </c:pt>
                <c:pt idx="4">
                  <c:v>Others</c:v>
                </c:pt>
              </c:strCache>
            </c:strRef>
          </c:cat>
          <c:val>
            <c:numRef>
              <c:f>Sheet3!$C$24:$G$24</c:f>
              <c:numCache>
                <c:formatCode>General</c:formatCode>
                <c:ptCount val="5"/>
                <c:pt idx="0">
                  <c:v>31.38</c:v>
                </c:pt>
                <c:pt idx="1">
                  <c:v>3.7</c:v>
                </c:pt>
                <c:pt idx="2">
                  <c:v>7.41</c:v>
                </c:pt>
                <c:pt idx="3">
                  <c:v>50</c:v>
                </c:pt>
                <c:pt idx="4">
                  <c:v>7.41</c:v>
                </c:pt>
              </c:numCache>
            </c:numRef>
          </c:val>
        </c:ser>
        <c:ser>
          <c:idx val="2"/>
          <c:order val="2"/>
          <c:tx>
            <c:strRef>
              <c:f>Sheet3!$B$25</c:f>
              <c:strCache>
                <c:ptCount val="1"/>
                <c:pt idx="0">
                  <c:v>yr 4 2015/16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Sheet3!$C$22:$G$22</c:f>
              <c:strCache>
                <c:ptCount val="5"/>
                <c:pt idx="0">
                  <c:v>PTs</c:v>
                </c:pt>
                <c:pt idx="1">
                  <c:v>SST</c:v>
                </c:pt>
                <c:pt idx="2">
                  <c:v>Other staff</c:v>
                </c:pt>
                <c:pt idx="3">
                  <c:v>Peers </c:v>
                </c:pt>
                <c:pt idx="4">
                  <c:v>Others</c:v>
                </c:pt>
              </c:strCache>
            </c:strRef>
          </c:cat>
          <c:val>
            <c:numRef>
              <c:f>Sheet3!$C$25:$G$25</c:f>
              <c:numCache>
                <c:formatCode>General</c:formatCode>
                <c:ptCount val="5"/>
                <c:pt idx="0">
                  <c:v>54.55</c:v>
                </c:pt>
                <c:pt idx="1">
                  <c:v>6.06</c:v>
                </c:pt>
                <c:pt idx="2">
                  <c:v>3.03</c:v>
                </c:pt>
                <c:pt idx="3">
                  <c:v>30.3</c:v>
                </c:pt>
                <c:pt idx="4">
                  <c:v>6.06</c:v>
                </c:pt>
              </c:numCache>
            </c:numRef>
          </c:val>
        </c:ser>
        <c:ser>
          <c:idx val="3"/>
          <c:order val="3"/>
          <c:tx>
            <c:strRef>
              <c:f>Sheet3!$B$26</c:f>
              <c:strCache>
                <c:ptCount val="1"/>
                <c:pt idx="0">
                  <c:v>yr 4 2016/17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Sheet3!$C$22:$G$22</c:f>
              <c:strCache>
                <c:ptCount val="5"/>
                <c:pt idx="0">
                  <c:v>PTs</c:v>
                </c:pt>
                <c:pt idx="1">
                  <c:v>SST</c:v>
                </c:pt>
                <c:pt idx="2">
                  <c:v>Other staff</c:v>
                </c:pt>
                <c:pt idx="3">
                  <c:v>Peers </c:v>
                </c:pt>
                <c:pt idx="4">
                  <c:v>Others</c:v>
                </c:pt>
              </c:strCache>
            </c:strRef>
          </c:cat>
          <c:val>
            <c:numRef>
              <c:f>Sheet3!$C$26:$G$26</c:f>
              <c:numCache>
                <c:formatCode>General</c:formatCode>
                <c:ptCount val="5"/>
                <c:pt idx="0">
                  <c:v>26.32</c:v>
                </c:pt>
                <c:pt idx="1">
                  <c:v>26.32</c:v>
                </c:pt>
                <c:pt idx="2">
                  <c:v>0</c:v>
                </c:pt>
                <c:pt idx="3">
                  <c:v>36.840000000000003</c:v>
                </c:pt>
                <c:pt idx="4">
                  <c:v>10.53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353248"/>
        <c:axId val="113353640"/>
      </c:barChart>
      <c:catAx>
        <c:axId val="11335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53640"/>
        <c:crosses val="autoZero"/>
        <c:auto val="1"/>
        <c:lblAlgn val="ctr"/>
        <c:lblOffset val="100"/>
        <c:noMultiLvlLbl val="0"/>
      </c:catAx>
      <c:valAx>
        <c:axId val="113353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 dirty="0" smtClean="0"/>
                  <a:t>%</a:t>
                </a:r>
                <a:endParaRPr lang="en-GB" sz="18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53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3354424"/>
        <c:axId val="113354816"/>
      </c:barChart>
      <c:catAx>
        <c:axId val="113354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54816"/>
        <c:crosses val="autoZero"/>
        <c:auto val="1"/>
        <c:lblAlgn val="ctr"/>
        <c:lblOffset val="100"/>
        <c:noMultiLvlLbl val="0"/>
      </c:catAx>
      <c:valAx>
        <c:axId val="113354816"/>
        <c:scaling>
          <c:orientation val="minMax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5442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355600"/>
        <c:axId val="113988008"/>
      </c:barChart>
      <c:catAx>
        <c:axId val="11335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88008"/>
        <c:crosses val="autoZero"/>
        <c:auto val="1"/>
        <c:lblAlgn val="ctr"/>
        <c:lblOffset val="100"/>
        <c:noMultiLvlLbl val="0"/>
      </c:catAx>
      <c:valAx>
        <c:axId val="113988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5560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Sheet5!$C$14</c:f>
              <c:strCache>
                <c:ptCount val="1"/>
                <c:pt idx="0">
                  <c:v>Enjoyable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Sheet5!$B$15:$B$18</c:f>
              <c:strCache>
                <c:ptCount val="4"/>
                <c:pt idx="0">
                  <c:v>Yr1 2013/14 (all)</c:v>
                </c:pt>
                <c:pt idx="1">
                  <c:v>Yr1 2014/15 (all)</c:v>
                </c:pt>
                <c:pt idx="2">
                  <c:v>Yr 4 2015/16 (all)</c:v>
                </c:pt>
                <c:pt idx="3">
                  <c:v>Yr 4 2016/7 (all)</c:v>
                </c:pt>
              </c:strCache>
            </c:strRef>
          </c:cat>
          <c:val>
            <c:numRef>
              <c:f>Sheet5!$C$15:$C$18</c:f>
              <c:numCache>
                <c:formatCode>General</c:formatCode>
                <c:ptCount val="4"/>
                <c:pt idx="0">
                  <c:v>4.26</c:v>
                </c:pt>
                <c:pt idx="1">
                  <c:v>4.05</c:v>
                </c:pt>
                <c:pt idx="2">
                  <c:v>4.1500000000000004</c:v>
                </c:pt>
                <c:pt idx="3">
                  <c:v>4.32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3988792"/>
        <c:axId val="113989184"/>
      </c:barChart>
      <c:catAx>
        <c:axId val="11398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89184"/>
        <c:crosses val="autoZero"/>
        <c:auto val="1"/>
        <c:lblAlgn val="ctr"/>
        <c:lblOffset val="100"/>
        <c:noMultiLvlLbl val="0"/>
      </c:catAx>
      <c:valAx>
        <c:axId val="1139891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8879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989968"/>
        <c:axId val="113990360"/>
      </c:barChart>
      <c:catAx>
        <c:axId val="11398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90360"/>
        <c:crosses val="autoZero"/>
        <c:auto val="1"/>
        <c:lblAlgn val="ctr"/>
        <c:lblOffset val="100"/>
        <c:noMultiLvlLbl val="0"/>
      </c:catAx>
      <c:valAx>
        <c:axId val="1139903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899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Sheet5!$E$8</c:f>
              <c:strCache>
                <c:ptCount val="1"/>
                <c:pt idx="0">
                  <c:v>Met Expectations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Sheet5!$D$9:$D$12</c:f>
              <c:strCache>
                <c:ptCount val="4"/>
                <c:pt idx="0">
                  <c:v>Yr1 2013/14 (all)</c:v>
                </c:pt>
                <c:pt idx="1">
                  <c:v>Yr1 2014/15 (all)</c:v>
                </c:pt>
                <c:pt idx="2">
                  <c:v>Yr 4 2015/16 (all)</c:v>
                </c:pt>
                <c:pt idx="3">
                  <c:v>Yr 4 2016/7 (all)</c:v>
                </c:pt>
              </c:strCache>
            </c:strRef>
          </c:cat>
          <c:val>
            <c:numRef>
              <c:f>Sheet5!$E$9:$E$12</c:f>
              <c:numCache>
                <c:formatCode>General</c:formatCode>
                <c:ptCount val="4"/>
                <c:pt idx="0">
                  <c:v>4.08</c:v>
                </c:pt>
                <c:pt idx="1">
                  <c:v>3.87</c:v>
                </c:pt>
                <c:pt idx="2">
                  <c:v>4.03</c:v>
                </c:pt>
                <c:pt idx="3">
                  <c:v>3.94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3991144"/>
        <c:axId val="113991536"/>
      </c:barChart>
      <c:catAx>
        <c:axId val="11399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91536"/>
        <c:crosses val="autoZero"/>
        <c:auto val="1"/>
        <c:lblAlgn val="ctr"/>
        <c:lblOffset val="100"/>
        <c:noMultiLvlLbl val="0"/>
      </c:catAx>
      <c:valAx>
        <c:axId val="1139915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9114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Sheet1!$H$2:$K$2</c:f>
              <c:strCache>
                <c:ptCount val="4"/>
                <c:pt idx="0">
                  <c:v>Interest</c:v>
                </c:pt>
                <c:pt idx="1">
                  <c:v>Career</c:v>
                </c:pt>
                <c:pt idx="2">
                  <c:v>Teaching</c:v>
                </c:pt>
                <c:pt idx="3">
                  <c:v>Research</c:v>
                </c:pt>
              </c:strCache>
            </c:strRef>
          </c:cat>
          <c:val>
            <c:numRef>
              <c:f>Sheet1!$H$3:$K$3</c:f>
              <c:numCache>
                <c:formatCode>General</c:formatCode>
                <c:ptCount val="4"/>
                <c:pt idx="0">
                  <c:v>4.47</c:v>
                </c:pt>
                <c:pt idx="1">
                  <c:v>4.21</c:v>
                </c:pt>
                <c:pt idx="2">
                  <c:v>4.26</c:v>
                </c:pt>
                <c:pt idx="3">
                  <c:v>3.73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Sheet1!$H$2:$K$2</c:f>
              <c:strCache>
                <c:ptCount val="4"/>
                <c:pt idx="0">
                  <c:v>Interest</c:v>
                </c:pt>
                <c:pt idx="1">
                  <c:v>Career</c:v>
                </c:pt>
                <c:pt idx="2">
                  <c:v>Teaching</c:v>
                </c:pt>
                <c:pt idx="3">
                  <c:v>Research</c:v>
                </c:pt>
              </c:strCache>
            </c:strRef>
          </c:cat>
          <c:val>
            <c:numRef>
              <c:f>Sheet1!$H$4:$K$4</c:f>
              <c:numCache>
                <c:formatCode>General</c:formatCode>
                <c:ptCount val="4"/>
                <c:pt idx="0">
                  <c:v>4.3099999999999996</c:v>
                </c:pt>
                <c:pt idx="1">
                  <c:v>3.65</c:v>
                </c:pt>
                <c:pt idx="2">
                  <c:v>4.04</c:v>
                </c:pt>
                <c:pt idx="3">
                  <c:v>3.76</c:v>
                </c:pt>
              </c:numCache>
            </c:numRef>
          </c:val>
        </c:ser>
        <c:ser>
          <c:idx val="2"/>
          <c:order val="2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Sheet1!$H$2:$K$2</c:f>
              <c:strCache>
                <c:ptCount val="4"/>
                <c:pt idx="0">
                  <c:v>Interest</c:v>
                </c:pt>
                <c:pt idx="1">
                  <c:v>Career</c:v>
                </c:pt>
                <c:pt idx="2">
                  <c:v>Teaching</c:v>
                </c:pt>
                <c:pt idx="3">
                  <c:v>Research</c:v>
                </c:pt>
              </c:strCache>
            </c:strRef>
          </c:cat>
          <c:val>
            <c:numRef>
              <c:f>Sheet1!$H$5:$K$5</c:f>
              <c:numCache>
                <c:formatCode>General</c:formatCode>
                <c:ptCount val="4"/>
                <c:pt idx="0">
                  <c:v>4.4400000000000004</c:v>
                </c:pt>
                <c:pt idx="1">
                  <c:v>3.81</c:v>
                </c:pt>
                <c:pt idx="2">
                  <c:v>4</c:v>
                </c:pt>
                <c:pt idx="3">
                  <c:v>3.75</c:v>
                </c:pt>
              </c:numCache>
            </c:numRef>
          </c:val>
        </c:ser>
        <c:ser>
          <c:idx val="3"/>
          <c:order val="3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Sheet1!$H$2:$K$2</c:f>
              <c:strCache>
                <c:ptCount val="4"/>
                <c:pt idx="0">
                  <c:v>Interest</c:v>
                </c:pt>
                <c:pt idx="1">
                  <c:v>Career</c:v>
                </c:pt>
                <c:pt idx="2">
                  <c:v>Teaching</c:v>
                </c:pt>
                <c:pt idx="3">
                  <c:v>Research</c:v>
                </c:pt>
              </c:strCache>
            </c:strRef>
          </c:cat>
          <c:val>
            <c:numRef>
              <c:f>Sheet1!$H$6:$K$6</c:f>
              <c:numCache>
                <c:formatCode>General</c:formatCode>
                <c:ptCount val="4"/>
                <c:pt idx="0">
                  <c:v>4.1100000000000003</c:v>
                </c:pt>
                <c:pt idx="1">
                  <c:v>3.58</c:v>
                </c:pt>
                <c:pt idx="2">
                  <c:v>3.95</c:v>
                </c:pt>
                <c:pt idx="3">
                  <c:v>3.68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2474384"/>
        <c:axId val="112474776"/>
      </c:barChart>
      <c:catAx>
        <c:axId val="11247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74776"/>
        <c:crosses val="autoZero"/>
        <c:auto val="0"/>
        <c:lblAlgn val="ctr"/>
        <c:lblOffset val="100"/>
        <c:noMultiLvlLbl val="0"/>
      </c:catAx>
      <c:valAx>
        <c:axId val="112474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7438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2475560"/>
        <c:axId val="112475952"/>
      </c:barChart>
      <c:catAx>
        <c:axId val="112475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75952"/>
        <c:crosses val="autoZero"/>
        <c:auto val="1"/>
        <c:lblAlgn val="ctr"/>
        <c:lblOffset val="100"/>
        <c:noMultiLvlLbl val="0"/>
      </c:catAx>
      <c:valAx>
        <c:axId val="112475952"/>
        <c:scaling>
          <c:orientation val="minMax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7556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Sheet2!$B$3:$E$3</c:f>
              <c:strCache>
                <c:ptCount val="4"/>
                <c:pt idx="0">
                  <c:v>Interest</c:v>
                </c:pt>
                <c:pt idx="1">
                  <c:v>Career</c:v>
                </c:pt>
                <c:pt idx="2">
                  <c:v>Teaching</c:v>
                </c:pt>
                <c:pt idx="3">
                  <c:v>Research</c:v>
                </c:pt>
              </c:strCache>
            </c:strRef>
          </c:cat>
          <c:val>
            <c:numRef>
              <c:f>Sheet2!$B$4:$E$4</c:f>
              <c:numCache>
                <c:formatCode>General</c:formatCode>
                <c:ptCount val="4"/>
                <c:pt idx="0">
                  <c:v>4.58</c:v>
                </c:pt>
                <c:pt idx="1">
                  <c:v>4.42</c:v>
                </c:pt>
                <c:pt idx="2">
                  <c:v>4.42</c:v>
                </c:pt>
                <c:pt idx="3">
                  <c:v>4.08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Sheet2!$B$3:$E$3</c:f>
              <c:strCache>
                <c:ptCount val="4"/>
                <c:pt idx="0">
                  <c:v>Interest</c:v>
                </c:pt>
                <c:pt idx="1">
                  <c:v>Career</c:v>
                </c:pt>
                <c:pt idx="2">
                  <c:v>Teaching</c:v>
                </c:pt>
                <c:pt idx="3">
                  <c:v>Research</c:v>
                </c:pt>
              </c:strCache>
            </c:strRef>
          </c:cat>
          <c:val>
            <c:numRef>
              <c:f>Sheet2!$B$5:$E$5</c:f>
              <c:numCache>
                <c:formatCode>General</c:formatCode>
                <c:ptCount val="4"/>
                <c:pt idx="0">
                  <c:v>4.3600000000000003</c:v>
                </c:pt>
                <c:pt idx="1">
                  <c:v>4</c:v>
                </c:pt>
                <c:pt idx="2">
                  <c:v>4.09</c:v>
                </c:pt>
                <c:pt idx="3">
                  <c:v>4.09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Sheet2!$B$3:$E$3</c:f>
              <c:strCache>
                <c:ptCount val="4"/>
                <c:pt idx="0">
                  <c:v>Interest</c:v>
                </c:pt>
                <c:pt idx="1">
                  <c:v>Career</c:v>
                </c:pt>
                <c:pt idx="2">
                  <c:v>Teaching</c:v>
                </c:pt>
                <c:pt idx="3">
                  <c:v>Research</c:v>
                </c:pt>
              </c:strCache>
            </c:strRef>
          </c:cat>
          <c:val>
            <c:numRef>
              <c:f>Sheet2!$B$6:$E$6</c:f>
              <c:numCache>
                <c:formatCode>General</c:formatCode>
                <c:ptCount val="4"/>
                <c:pt idx="0">
                  <c:v>4.57</c:v>
                </c:pt>
                <c:pt idx="1">
                  <c:v>3.43</c:v>
                </c:pt>
                <c:pt idx="2">
                  <c:v>4</c:v>
                </c:pt>
                <c:pt idx="3">
                  <c:v>4.43</c:v>
                </c:pt>
              </c:numCache>
            </c:numRef>
          </c:val>
        </c:ser>
        <c:ser>
          <c:idx val="3"/>
          <c:order val="3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Sheet2!$B$3:$E$3</c:f>
              <c:strCache>
                <c:ptCount val="4"/>
                <c:pt idx="0">
                  <c:v>Interest</c:v>
                </c:pt>
                <c:pt idx="1">
                  <c:v>Career</c:v>
                </c:pt>
                <c:pt idx="2">
                  <c:v>Teaching</c:v>
                </c:pt>
                <c:pt idx="3">
                  <c:v>Research</c:v>
                </c:pt>
              </c:strCache>
            </c:strRef>
          </c:cat>
          <c:val>
            <c:numRef>
              <c:f>Sheet2!$B$7:$E$7</c:f>
              <c:numCache>
                <c:formatCode>General</c:formatCode>
                <c:ptCount val="4"/>
                <c:pt idx="0">
                  <c:v>4.08</c:v>
                </c:pt>
                <c:pt idx="1">
                  <c:v>3.38</c:v>
                </c:pt>
                <c:pt idx="2">
                  <c:v>3.77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476736"/>
        <c:axId val="112748632"/>
      </c:barChart>
      <c:catAx>
        <c:axId val="11247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748632"/>
        <c:crosses val="autoZero"/>
        <c:auto val="1"/>
        <c:lblAlgn val="ctr"/>
        <c:lblOffset val="100"/>
        <c:noMultiLvlLbl val="0"/>
      </c:catAx>
      <c:valAx>
        <c:axId val="112748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7673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2749416"/>
        <c:axId val="112749808"/>
      </c:barChart>
      <c:catAx>
        <c:axId val="1127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749808"/>
        <c:crosses val="autoZero"/>
        <c:auto val="1"/>
        <c:lblAlgn val="ctr"/>
        <c:lblOffset val="100"/>
        <c:noMultiLvlLbl val="0"/>
      </c:catAx>
      <c:valAx>
        <c:axId val="112749808"/>
        <c:scaling>
          <c:orientation val="minMax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74941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750592"/>
        <c:axId val="112750984"/>
      </c:barChart>
      <c:catAx>
        <c:axId val="11275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750984"/>
        <c:crosses val="autoZero"/>
        <c:auto val="1"/>
        <c:lblAlgn val="ctr"/>
        <c:lblOffset val="100"/>
        <c:noMultiLvlLbl val="0"/>
      </c:catAx>
      <c:valAx>
        <c:axId val="1127509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75059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Sheet5!$C$2</c:f>
              <c:strCache>
                <c:ptCount val="1"/>
                <c:pt idx="0">
                  <c:v>Challenging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Sheet5!$B$3:$B$6</c:f>
              <c:strCache>
                <c:ptCount val="4"/>
                <c:pt idx="0">
                  <c:v>Yr1 2013/14 (all)</c:v>
                </c:pt>
                <c:pt idx="1">
                  <c:v>Yr1 2014/15 (all)</c:v>
                </c:pt>
                <c:pt idx="2">
                  <c:v>Yr 4 2015/16 (all)</c:v>
                </c:pt>
                <c:pt idx="3">
                  <c:v>Yr 4 2016/7 (all)</c:v>
                </c:pt>
              </c:strCache>
            </c:strRef>
          </c:cat>
          <c:val>
            <c:numRef>
              <c:f>Sheet5!$C$3:$C$6</c:f>
              <c:numCache>
                <c:formatCode>General</c:formatCode>
                <c:ptCount val="4"/>
                <c:pt idx="0">
                  <c:v>3.74</c:v>
                </c:pt>
                <c:pt idx="1">
                  <c:v>3.65</c:v>
                </c:pt>
                <c:pt idx="2">
                  <c:v>4.25</c:v>
                </c:pt>
                <c:pt idx="3">
                  <c:v>4.37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751768"/>
        <c:axId val="112752160"/>
      </c:barChart>
      <c:catAx>
        <c:axId val="112751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752160"/>
        <c:crosses val="autoZero"/>
        <c:auto val="1"/>
        <c:lblAlgn val="ctr"/>
        <c:lblOffset val="100"/>
        <c:noMultiLvlLbl val="0"/>
      </c:catAx>
      <c:valAx>
        <c:axId val="1127521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7517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Sheet3!$C$4:$F$4</c:f>
              <c:strCache>
                <c:ptCount val="4"/>
                <c:pt idx="0">
                  <c:v>yr1 ME 2015/16 (all)</c:v>
                </c:pt>
                <c:pt idx="1">
                  <c:v>yr1 ME 2016/17 (all)</c:v>
                </c:pt>
                <c:pt idx="2">
                  <c:v>yr4 2015/16</c:v>
                </c:pt>
                <c:pt idx="3">
                  <c:v>yr4 2016/17</c:v>
                </c:pt>
              </c:strCache>
            </c:strRef>
          </c:cat>
          <c:val>
            <c:numRef>
              <c:f>Sheet3!$C$5:$F$5</c:f>
              <c:numCache>
                <c:formatCode>General</c:formatCode>
                <c:ptCount val="4"/>
                <c:pt idx="0">
                  <c:v>3.9</c:v>
                </c:pt>
                <c:pt idx="1">
                  <c:v>3.87</c:v>
                </c:pt>
                <c:pt idx="2">
                  <c:v>4</c:v>
                </c:pt>
                <c:pt idx="3">
                  <c:v>3.42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3481496"/>
        <c:axId val="113481888"/>
      </c:barChart>
      <c:catAx>
        <c:axId val="113481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81888"/>
        <c:crosses val="autoZero"/>
        <c:auto val="1"/>
        <c:lblAlgn val="ctr"/>
        <c:lblOffset val="100"/>
        <c:noMultiLvlLbl val="0"/>
      </c:catAx>
      <c:valAx>
        <c:axId val="1134818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8149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482672"/>
        <c:axId val="113483064"/>
      </c:barChart>
      <c:catAx>
        <c:axId val="11348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83064"/>
        <c:crosses val="autoZero"/>
        <c:auto val="1"/>
        <c:lblAlgn val="ctr"/>
        <c:lblOffset val="100"/>
        <c:noMultiLvlLbl val="0"/>
      </c:catAx>
      <c:valAx>
        <c:axId val="113483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8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482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78C94-84EE-464B-AC35-7B8372D817E1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482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44B61-F799-445B-89A9-136E855EE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045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2AD4-C0F8-45E8-A61E-5FA2658F8A7F}" type="datetimeFigureOut">
              <a:rPr lang="en-GB" smtClean="0"/>
              <a:t>14/08/2017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22A66-B744-4EF3-9541-4ADFDEA0F1B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261972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Understanding the student journey </a:t>
            </a:r>
            <a:br>
              <a:rPr lang="en-GB" sz="4000" dirty="0" smtClean="0"/>
            </a:br>
            <a:r>
              <a:rPr lang="en-GB" sz="4000" dirty="0" smtClean="0"/>
              <a:t>– from pre-arrival to graduation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3116963"/>
            <a:ext cx="6400800" cy="2544688"/>
          </a:xfrm>
        </p:spPr>
        <p:txBody>
          <a:bodyPr/>
          <a:lstStyle/>
          <a:p>
            <a:r>
              <a:rPr lang="en-GB" dirty="0" smtClean="0"/>
              <a:t>Deborah Shaw</a:t>
            </a:r>
          </a:p>
          <a:p>
            <a:endParaRPr lang="en-GB" dirty="0"/>
          </a:p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BMS Learning and Teaching Forum</a:t>
            </a:r>
          </a:p>
          <a:p>
            <a:endParaRPr lang="en-GB" dirty="0"/>
          </a:p>
          <a:p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939220"/>
            <a:ext cx="3168352" cy="716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Med </a:t>
            </a:r>
            <a:r>
              <a:rPr lang="en-GB" dirty="0" err="1" smtClean="0"/>
              <a:t>Sci</a:t>
            </a:r>
            <a:r>
              <a:rPr lang="en-GB" dirty="0" smtClean="0"/>
              <a:t> v BMS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u="sng" dirty="0" smtClean="0"/>
              <a:t>Year 1 follow-up survey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2013/14 year 1 follow-up (Med </a:t>
            </a:r>
            <a:r>
              <a:rPr lang="en-GB" dirty="0" err="1" smtClean="0"/>
              <a:t>Sci</a:t>
            </a:r>
            <a:r>
              <a:rPr lang="en-GB" dirty="0" smtClean="0"/>
              <a:t>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2014/15 year 1 follow up (Med </a:t>
            </a:r>
            <a:r>
              <a:rPr lang="en-GB" dirty="0" err="1" smtClean="0"/>
              <a:t>Sci</a:t>
            </a:r>
            <a:r>
              <a:rPr lang="en-GB" dirty="0" smtClean="0"/>
              <a:t>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2015/16 year 1 follow up (Med </a:t>
            </a:r>
            <a:r>
              <a:rPr lang="en-GB" dirty="0" err="1" smtClean="0"/>
              <a:t>Sci</a:t>
            </a:r>
            <a:r>
              <a:rPr lang="en-GB" dirty="0" smtClean="0"/>
              <a:t> +BMS)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17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Med </a:t>
            </a:r>
            <a:r>
              <a:rPr lang="en-GB" dirty="0" err="1" smtClean="0"/>
              <a:t>Sci</a:t>
            </a:r>
            <a:r>
              <a:rPr lang="en-GB" dirty="0" smtClean="0"/>
              <a:t> v BMS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2013/14 year 1 follow-up (Med </a:t>
            </a:r>
            <a:r>
              <a:rPr lang="en-GB" dirty="0" err="1" smtClean="0">
                <a:solidFill>
                  <a:srgbClr val="0070C0"/>
                </a:solidFill>
              </a:rPr>
              <a:t>Sci</a:t>
            </a:r>
            <a:r>
              <a:rPr lang="en-GB" dirty="0" smtClean="0">
                <a:solidFill>
                  <a:srgbClr val="0070C0"/>
                </a:solidFill>
              </a:rPr>
              <a:t>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2014/15 year 1 follow up (Med </a:t>
            </a:r>
            <a:r>
              <a:rPr lang="en-GB" dirty="0" err="1" smtClean="0">
                <a:solidFill>
                  <a:srgbClr val="FF0000"/>
                </a:solidFill>
              </a:rPr>
              <a:t>Sci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2015/16 year 1 follow up (Med </a:t>
            </a:r>
            <a:r>
              <a:rPr lang="en-GB" dirty="0" err="1" smtClean="0"/>
              <a:t>Sci</a:t>
            </a:r>
            <a:r>
              <a:rPr lang="en-GB" dirty="0" smtClean="0"/>
              <a:t>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>
                <a:solidFill>
                  <a:srgbClr val="00B050"/>
                </a:solidFill>
              </a:rPr>
              <a:t>2015/16 year 1 follow up </a:t>
            </a:r>
            <a:r>
              <a:rPr lang="en-GB" dirty="0" smtClean="0">
                <a:solidFill>
                  <a:srgbClr val="00B050"/>
                </a:solidFill>
              </a:rPr>
              <a:t>(BMS</a:t>
            </a:r>
            <a:r>
              <a:rPr lang="en-GB" dirty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3037" y="5664498"/>
            <a:ext cx="8579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Answers were provided on a Likert scale from 1-5.</a:t>
            </a:r>
          </a:p>
          <a:p>
            <a:r>
              <a:rPr lang="en-GB" dirty="0"/>
              <a:t>1= strongly disagree, 2= Disagree, 3= Neither agree nor disagree, 4= Agree and 5= strongly agree</a:t>
            </a:r>
          </a:p>
        </p:txBody>
      </p:sp>
    </p:spTree>
    <p:extLst>
      <p:ext uri="{BB962C8B-B14F-4D97-AF65-F5344CB8AC3E}">
        <p14:creationId xmlns:p14="http://schemas.microsoft.com/office/powerpoint/2010/main" val="21172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My first year of studies on my degree programme has met my expectations with respect to my….</a:t>
            </a:r>
            <a:endParaRPr lang="en-GB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7859216" cy="428133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958417"/>
              </p:ext>
            </p:extLst>
          </p:nvPr>
        </p:nvGraphicFramePr>
        <p:xfrm>
          <a:off x="0" y="2996952"/>
          <a:ext cx="8195035" cy="4493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185507"/>
              </p:ext>
            </p:extLst>
          </p:nvPr>
        </p:nvGraphicFramePr>
        <p:xfrm>
          <a:off x="836562" y="2132856"/>
          <a:ext cx="7488832" cy="417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777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0696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How to improve ‘the first year experience’?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53696"/>
            <a:ext cx="8229600" cy="5443656"/>
          </a:xfrm>
        </p:spPr>
        <p:txBody>
          <a:bodyPr>
            <a:normAutofit fontScale="70000" lnSpcReduction="20000"/>
          </a:bodyPr>
          <a:lstStyle/>
          <a:p>
            <a:r>
              <a:rPr lang="en-GB" sz="3400" dirty="0"/>
              <a:t>I don't think there is a way to improve one aspect without worsening another. I was very happy in my first year as far as my studies were concerned, and would not change much about it</a:t>
            </a:r>
            <a:r>
              <a:rPr lang="en-GB" sz="3400" dirty="0" smtClean="0"/>
              <a:t>.</a:t>
            </a:r>
          </a:p>
          <a:p>
            <a:pPr marL="0" indent="0">
              <a:buNone/>
            </a:pPr>
            <a:endParaRPr lang="en-GB" sz="3400" dirty="0"/>
          </a:p>
          <a:p>
            <a:r>
              <a:rPr lang="en-GB" sz="3400" u="sng" dirty="0" smtClean="0"/>
              <a:t>Less </a:t>
            </a:r>
            <a:r>
              <a:rPr lang="en-GB" sz="3400" u="sng" dirty="0"/>
              <a:t>lectures at 9 in the morning </a:t>
            </a:r>
            <a:endParaRPr lang="en-GB" sz="3400" u="sng" dirty="0" smtClean="0"/>
          </a:p>
          <a:p>
            <a:endParaRPr lang="en-GB" sz="3400" u="sng" dirty="0" smtClean="0"/>
          </a:p>
          <a:p>
            <a:r>
              <a:rPr lang="en-GB" sz="3400" dirty="0"/>
              <a:t>First year has been great, the </a:t>
            </a:r>
            <a:r>
              <a:rPr lang="en-GB" sz="3400" dirty="0" smtClean="0"/>
              <a:t>xxx course </a:t>
            </a:r>
            <a:r>
              <a:rPr lang="en-GB" sz="3400" dirty="0"/>
              <a:t>could be improved by making it more coherent</a:t>
            </a:r>
            <a:r>
              <a:rPr lang="en-GB" sz="3400" dirty="0" smtClean="0"/>
              <a:t>.</a:t>
            </a:r>
          </a:p>
          <a:p>
            <a:endParaRPr lang="en-GB" sz="3400" dirty="0" smtClean="0"/>
          </a:p>
          <a:p>
            <a:r>
              <a:rPr lang="en-GB" sz="3400" dirty="0" smtClean="0"/>
              <a:t>As </a:t>
            </a:r>
            <a:r>
              <a:rPr lang="en-GB" sz="3400" dirty="0"/>
              <a:t>students we were not sure who to contact after being told off for emailing the 'wrong' person </a:t>
            </a:r>
            <a:endParaRPr lang="en-GB" sz="3400" dirty="0" smtClean="0"/>
          </a:p>
          <a:p>
            <a:pPr marL="0" indent="0">
              <a:buNone/>
            </a:pPr>
            <a:endParaRPr lang="en-GB" sz="3400" dirty="0" smtClean="0"/>
          </a:p>
          <a:p>
            <a:r>
              <a:rPr lang="en-GB" sz="3400" dirty="0"/>
              <a:t>Provide more support by providing high school advance higher background knowledge for those who haven't done that level of studies to help understand</a:t>
            </a:r>
            <a:endParaRPr lang="en-GB" sz="3400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None/>
            </a:pPr>
            <a:endParaRPr lang="en-GB" u="sng" dirty="0"/>
          </a:p>
          <a:p>
            <a:pPr>
              <a:buNone/>
            </a:pPr>
            <a:endParaRPr lang="en-GB" u="sng" dirty="0" smtClean="0"/>
          </a:p>
        </p:txBody>
      </p:sp>
    </p:spTree>
    <p:extLst>
      <p:ext uri="{BB962C8B-B14F-4D97-AF65-F5344CB8AC3E}">
        <p14:creationId xmlns:p14="http://schemas.microsoft.com/office/powerpoint/2010/main" val="37301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Yr</a:t>
            </a:r>
            <a:r>
              <a:rPr lang="en-GB" dirty="0" smtClean="0"/>
              <a:t> 1 v </a:t>
            </a:r>
            <a:r>
              <a:rPr lang="en-GB" dirty="0" err="1" smtClean="0"/>
              <a:t>Yr</a:t>
            </a:r>
            <a:r>
              <a:rPr lang="en-GB" dirty="0" smtClean="0"/>
              <a:t>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u="sng" dirty="0" smtClean="0"/>
              <a:t>Year 1 + 4 follow-up survey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2013/14 year 1 follow-up (Year 1 entry)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2013/14 year 1 follow up (Year 2 DE)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2016/17 </a:t>
            </a:r>
            <a:r>
              <a:rPr lang="en-GB" dirty="0"/>
              <a:t>year 4 follow-up (Year </a:t>
            </a:r>
            <a:r>
              <a:rPr lang="en-GB" dirty="0" smtClean="0"/>
              <a:t>1 entry)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2015/16 year 4 follow up (DE)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25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Yr</a:t>
            </a:r>
            <a:r>
              <a:rPr lang="en-GB" dirty="0" smtClean="0"/>
              <a:t> 1 v </a:t>
            </a:r>
            <a:r>
              <a:rPr lang="en-GB" dirty="0" err="1" smtClean="0"/>
              <a:t>Yr</a:t>
            </a:r>
            <a:r>
              <a:rPr lang="en-GB" dirty="0" smtClean="0"/>
              <a:t>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u="sng" dirty="0" smtClean="0"/>
              <a:t>Year 1 + 4 follow-up survey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2013/14 year 1 follow-up (Year 1 entry)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2013/14 year 1 follow up (Year 2 DE)</a:t>
            </a:r>
          </a:p>
          <a:p>
            <a:pPr>
              <a:buNone/>
            </a:pPr>
            <a:endParaRPr lang="en-GB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2016/17 </a:t>
            </a:r>
            <a:r>
              <a:rPr lang="en-GB" dirty="0">
                <a:solidFill>
                  <a:srgbClr val="0070C0"/>
                </a:solidFill>
              </a:rPr>
              <a:t>year 4 follow-up (Year </a:t>
            </a:r>
            <a:r>
              <a:rPr lang="en-GB" dirty="0" smtClean="0">
                <a:solidFill>
                  <a:srgbClr val="0070C0"/>
                </a:solidFill>
              </a:rPr>
              <a:t>1 entry)</a:t>
            </a:r>
          </a:p>
          <a:p>
            <a:pPr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2015/16 year 4 follow up (DE)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85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>M</a:t>
            </a:r>
            <a:r>
              <a:rPr lang="en-GB" sz="3200" dirty="0" smtClean="0"/>
              <a:t>y degree programme has met my expectations with respect to….</a:t>
            </a:r>
            <a:endParaRPr lang="en-GB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7859216" cy="428133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379793"/>
              </p:ext>
            </p:extLst>
          </p:nvPr>
        </p:nvGraphicFramePr>
        <p:xfrm>
          <a:off x="457200" y="2204864"/>
          <a:ext cx="8195035" cy="4493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640578"/>
              </p:ext>
            </p:extLst>
          </p:nvPr>
        </p:nvGraphicFramePr>
        <p:xfrm>
          <a:off x="534380" y="2088134"/>
          <a:ext cx="7704856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64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05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Skill development</a:t>
            </a:r>
            <a:endParaRPr lang="en-GB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162406"/>
            <a:ext cx="4038600" cy="49637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 smtClean="0"/>
              <a:t>Strong</a:t>
            </a:r>
          </a:p>
          <a:p>
            <a:r>
              <a:rPr lang="en-GB" dirty="0" smtClean="0"/>
              <a:t>Written communication</a:t>
            </a:r>
          </a:p>
          <a:p>
            <a:r>
              <a:rPr lang="en-GB" dirty="0" smtClean="0"/>
              <a:t>Critical thinking</a:t>
            </a:r>
          </a:p>
          <a:p>
            <a:r>
              <a:rPr lang="en-GB" dirty="0" smtClean="0"/>
              <a:t>Teamwork</a:t>
            </a:r>
          </a:p>
          <a:p>
            <a:r>
              <a:rPr lang="en-GB" dirty="0" smtClean="0"/>
              <a:t>Independent learning</a:t>
            </a:r>
          </a:p>
          <a:p>
            <a:r>
              <a:rPr lang="en-GB" dirty="0" smtClean="0"/>
              <a:t>Presentations</a:t>
            </a:r>
          </a:p>
          <a:p>
            <a:r>
              <a:rPr lang="en-GB" dirty="0" smtClean="0"/>
              <a:t>Organisation</a:t>
            </a:r>
          </a:p>
          <a:p>
            <a:r>
              <a:rPr lang="en-GB" dirty="0" smtClean="0"/>
              <a:t>Leadership</a:t>
            </a:r>
          </a:p>
          <a:p>
            <a:r>
              <a:rPr lang="en-GB" dirty="0" smtClean="0"/>
              <a:t>Endurance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162405"/>
            <a:ext cx="4038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 smtClean="0"/>
              <a:t>Weak</a:t>
            </a:r>
          </a:p>
          <a:p>
            <a:r>
              <a:rPr lang="en-GB" dirty="0" smtClean="0"/>
              <a:t>Lab skills</a:t>
            </a:r>
          </a:p>
          <a:p>
            <a:r>
              <a:rPr lang="en-GB" dirty="0"/>
              <a:t>Critical </a:t>
            </a:r>
            <a:r>
              <a:rPr lang="en-GB" dirty="0" smtClean="0"/>
              <a:t>Thinking</a:t>
            </a:r>
          </a:p>
          <a:p>
            <a:r>
              <a:rPr lang="en-GB" dirty="0" smtClean="0"/>
              <a:t>Statistics</a:t>
            </a:r>
          </a:p>
          <a:p>
            <a:r>
              <a:rPr lang="en-GB" dirty="0" smtClean="0"/>
              <a:t>Too dependent </a:t>
            </a:r>
          </a:p>
          <a:p>
            <a:r>
              <a:rPr lang="en-GB" dirty="0" smtClean="0"/>
              <a:t>Presentations</a:t>
            </a:r>
          </a:p>
          <a:p>
            <a:r>
              <a:rPr lang="en-GB" dirty="0" smtClean="0"/>
              <a:t>Organisation</a:t>
            </a:r>
          </a:p>
          <a:p>
            <a:r>
              <a:rPr lang="en-GB" dirty="0" smtClean="0"/>
              <a:t>Leadership</a:t>
            </a:r>
          </a:p>
          <a:p>
            <a:r>
              <a:rPr lang="en-GB" dirty="0" smtClean="0"/>
              <a:t>Confidence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98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 found my studies challenging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533291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9932247"/>
              </p:ext>
            </p:extLst>
          </p:nvPr>
        </p:nvGraphicFramePr>
        <p:xfrm>
          <a:off x="457200" y="1600199"/>
          <a:ext cx="41910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780853"/>
              </p:ext>
            </p:extLst>
          </p:nvPr>
        </p:nvGraphicFramePr>
        <p:xfrm>
          <a:off x="1115616" y="1700808"/>
          <a:ext cx="684076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8536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260648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/>
              <a:t>Year 1</a:t>
            </a:r>
          </a:p>
          <a:p>
            <a:endParaRPr lang="en-GB" sz="2800" u="sng" dirty="0" smtClean="0"/>
          </a:p>
          <a:p>
            <a:r>
              <a:rPr lang="en-GB" sz="2800" dirty="0" smtClean="0"/>
              <a:t>The </a:t>
            </a:r>
            <a:r>
              <a:rPr lang="en-GB" sz="2800" dirty="0" smtClean="0">
                <a:solidFill>
                  <a:srgbClr val="FF0000"/>
                </a:solidFill>
              </a:rPr>
              <a:t>first year has been quite challenging</a:t>
            </a:r>
            <a:r>
              <a:rPr lang="en-GB" sz="2800" dirty="0" smtClean="0"/>
              <a:t>, getting used to the different teaching styles and also the number of assignments that were due around the same time, but I feel that </a:t>
            </a:r>
            <a:r>
              <a:rPr lang="en-GB" sz="2800" dirty="0" smtClean="0">
                <a:solidFill>
                  <a:srgbClr val="FF0000"/>
                </a:solidFill>
              </a:rPr>
              <a:t>this was also a good thing </a:t>
            </a:r>
            <a:r>
              <a:rPr lang="en-GB" sz="2800" dirty="0" smtClean="0"/>
              <a:t>to get used to early on. </a:t>
            </a:r>
          </a:p>
          <a:p>
            <a:endParaRPr lang="en-GB" sz="2800" dirty="0" smtClean="0"/>
          </a:p>
          <a:p>
            <a:r>
              <a:rPr lang="en-GB" sz="2800" u="sng" dirty="0" smtClean="0"/>
              <a:t>Year 4</a:t>
            </a:r>
            <a:endParaRPr lang="en-GB" sz="2800" u="sng" dirty="0"/>
          </a:p>
          <a:p>
            <a:r>
              <a:rPr lang="en-GB" sz="2800" dirty="0">
                <a:solidFill>
                  <a:srgbClr val="FF0000"/>
                </a:solidFill>
              </a:rPr>
              <a:t>I didn't find the degree hard </a:t>
            </a:r>
            <a:r>
              <a:rPr lang="en-GB" sz="2800" dirty="0"/>
              <a:t>per se (even deadline wise: people who complain are just not good at managing their time; However </a:t>
            </a:r>
            <a:r>
              <a:rPr lang="en-GB" sz="2800" dirty="0">
                <a:solidFill>
                  <a:srgbClr val="FF0000"/>
                </a:solidFill>
              </a:rPr>
              <a:t>what I found hard is to excel</a:t>
            </a:r>
            <a:r>
              <a:rPr lang="en-GB" sz="2800" dirty="0"/>
              <a:t>: I am on a solid 2:1 but I still don't know how to achieve higher grades. I do feel like I learnt a lot at an excellent level but this never came through in assessments.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0160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issue a pre-arrival questionnaire?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Enhanced Personal Tutor meetings</a:t>
            </a:r>
          </a:p>
          <a:p>
            <a:endParaRPr lang="en-GB" dirty="0"/>
          </a:p>
          <a:p>
            <a:r>
              <a:rPr lang="en-GB" dirty="0" smtClean="0"/>
              <a:t>Understanding our students views, </a:t>
            </a:r>
            <a:r>
              <a:rPr lang="en-GB" u="sng" dirty="0" smtClean="0"/>
              <a:t>expectations</a:t>
            </a:r>
            <a:r>
              <a:rPr lang="en-GB" dirty="0" smtClean="0"/>
              <a:t> and aspirations about </a:t>
            </a:r>
          </a:p>
          <a:p>
            <a:pPr lvl="1"/>
            <a:r>
              <a:rPr lang="en-GB" dirty="0" smtClean="0"/>
              <a:t>The degree programme</a:t>
            </a:r>
          </a:p>
          <a:p>
            <a:pPr lvl="1"/>
            <a:r>
              <a:rPr lang="en-GB" dirty="0" smtClean="0"/>
              <a:t>The University</a:t>
            </a:r>
          </a:p>
          <a:p>
            <a:pPr lvl="1"/>
            <a:r>
              <a:rPr lang="en-GB" dirty="0" smtClean="0"/>
              <a:t>Student life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19" y="492003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Satisfaction with Academic Support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646317"/>
              </p:ext>
            </p:extLst>
          </p:nvPr>
        </p:nvGraphicFramePr>
        <p:xfrm>
          <a:off x="1115616" y="1556792"/>
          <a:ext cx="727280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90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19" y="492003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Sources of Academic Support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075779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735242"/>
              </p:ext>
            </p:extLst>
          </p:nvPr>
        </p:nvGraphicFramePr>
        <p:xfrm>
          <a:off x="1043608" y="1484784"/>
          <a:ext cx="74168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552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19" y="492003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Satisfaction with Pastoral Support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24517"/>
              </p:ext>
            </p:extLst>
          </p:nvPr>
        </p:nvGraphicFramePr>
        <p:xfrm>
          <a:off x="827584" y="1772816"/>
          <a:ext cx="66967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467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19" y="492003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Sources of Pastoral Support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574754"/>
              </p:ext>
            </p:extLst>
          </p:nvPr>
        </p:nvGraphicFramePr>
        <p:xfrm>
          <a:off x="1006123" y="1700808"/>
          <a:ext cx="712879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934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Overall, I enjoyed my time at University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1242491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135092"/>
              </p:ext>
            </p:extLst>
          </p:nvPr>
        </p:nvGraphicFramePr>
        <p:xfrm>
          <a:off x="457200" y="1600199"/>
          <a:ext cx="41910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924298"/>
              </p:ext>
            </p:extLst>
          </p:nvPr>
        </p:nvGraphicFramePr>
        <p:xfrm>
          <a:off x="895400" y="1832656"/>
          <a:ext cx="7200800" cy="406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0260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Overall, my expectations were met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409919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903597"/>
              </p:ext>
            </p:extLst>
          </p:nvPr>
        </p:nvGraphicFramePr>
        <p:xfrm>
          <a:off x="971600" y="2057399"/>
          <a:ext cx="7200800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063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Matching expectations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I really think, in general, I absolutely loved my study here and I learned to be more professional at work day after day.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thought university would be better than this. That I would feel safe, supported, and cared for. I just felt like another student going through the system who had problems and took up professor's times. </a:t>
            </a:r>
          </a:p>
        </p:txBody>
      </p:sp>
    </p:spTree>
    <p:extLst>
      <p:ext uri="{BB962C8B-B14F-4D97-AF65-F5344CB8AC3E}">
        <p14:creationId xmlns:p14="http://schemas.microsoft.com/office/powerpoint/2010/main" val="371922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430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Thoughts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1890"/>
            <a:ext cx="8229600" cy="4525963"/>
          </a:xfrm>
        </p:spPr>
        <p:txBody>
          <a:bodyPr>
            <a:noAutofit/>
          </a:bodyPr>
          <a:lstStyle/>
          <a:p>
            <a:r>
              <a:rPr lang="en-GB" sz="2800" dirty="0" smtClean="0"/>
              <a:t>Pre-arrival expectations remain stable….flexibility 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Year 1 experience matched to pre-arrival expectations seems stable…BMS lower in all categories but with much larger cohort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Year 4 cohorts follow similar pattern to year 1… except career preparation </a:t>
            </a:r>
          </a:p>
          <a:p>
            <a:endParaRPr lang="en-GB" sz="2800" dirty="0" smtClean="0"/>
          </a:p>
          <a:p>
            <a:r>
              <a:rPr lang="en-GB" sz="2800" dirty="0" smtClean="0"/>
              <a:t>In general, students use PT more for pastoral support than academic support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079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Every student is different – how do we cater for a heterogeneous group in a homogeneous system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4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Follow-up questionnaires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Year 1</a:t>
            </a:r>
          </a:p>
          <a:p>
            <a:pPr marL="0" indent="0">
              <a:buNone/>
            </a:pPr>
            <a:r>
              <a:rPr lang="en-GB" dirty="0" smtClean="0"/>
              <a:t>14 questions based on the answers given in the pre-arrival questionnaire</a:t>
            </a:r>
          </a:p>
          <a:p>
            <a:r>
              <a:rPr lang="en-GB" dirty="0" smtClean="0"/>
              <a:t>Additional </a:t>
            </a:r>
            <a:r>
              <a:rPr lang="en-GB" dirty="0"/>
              <a:t>questions covering:</a:t>
            </a:r>
          </a:p>
          <a:p>
            <a:pPr lvl="1"/>
            <a:r>
              <a:rPr lang="en-GB" dirty="0" smtClean="0"/>
              <a:t>The ‘First Year Experience’</a:t>
            </a:r>
          </a:p>
          <a:p>
            <a:pPr lvl="1"/>
            <a:r>
              <a:rPr lang="en-GB" dirty="0" smtClean="0"/>
              <a:t>Satisfaction </a:t>
            </a:r>
            <a:r>
              <a:rPr lang="en-GB" dirty="0"/>
              <a:t>of academic and pastoral support and which source students have used to obtain support</a:t>
            </a:r>
          </a:p>
          <a:p>
            <a:pPr lvl="1"/>
            <a:r>
              <a:rPr lang="en-GB" dirty="0"/>
              <a:t>Which skills students have gained/ feel they still lack</a:t>
            </a:r>
          </a:p>
          <a:p>
            <a:pPr lvl="1"/>
            <a:r>
              <a:rPr lang="en-GB" dirty="0"/>
              <a:t>What do students value most in formative/summative feedback</a:t>
            </a:r>
          </a:p>
          <a:p>
            <a:pPr marL="0" indent="0">
              <a:buNone/>
            </a:pP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Year 4</a:t>
            </a:r>
          </a:p>
          <a:p>
            <a:pPr marL="0" indent="0">
              <a:buNone/>
            </a:pPr>
            <a:r>
              <a:rPr lang="en-GB" dirty="0" smtClean="0"/>
              <a:t>12 questions </a:t>
            </a:r>
            <a:r>
              <a:rPr lang="en-GB" dirty="0"/>
              <a:t>based on the answers given in the pre-arrival </a:t>
            </a:r>
            <a:r>
              <a:rPr lang="en-GB" dirty="0" smtClean="0"/>
              <a:t>questionnaire (excluding first year experience)</a:t>
            </a:r>
          </a:p>
        </p:txBody>
      </p:sp>
    </p:spTree>
    <p:extLst>
      <p:ext uri="{BB962C8B-B14F-4D97-AF65-F5344CB8AC3E}">
        <p14:creationId xmlns:p14="http://schemas.microsoft.com/office/powerpoint/2010/main" val="38016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75853"/>
            <a:ext cx="9036496" cy="5001419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2013/14	      2014/15		 2015/16	          2016/17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361792" y="863885"/>
            <a:ext cx="86026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1520" y="2132856"/>
            <a:ext cx="732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P-AQ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2910205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P-AQ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6056" y="371703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P-AQ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68344" y="465313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P-AQ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3"/>
          </p:cNvCxnSpPr>
          <p:nvPr/>
        </p:nvCxnSpPr>
        <p:spPr>
          <a:xfrm flipV="1">
            <a:off x="983824" y="2329003"/>
            <a:ext cx="1398124" cy="3908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347864" y="3110260"/>
            <a:ext cx="131527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76609" y="3901698"/>
            <a:ext cx="1387679" cy="258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81948" y="2144337"/>
            <a:ext cx="1787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Yr</a:t>
            </a:r>
            <a:r>
              <a:rPr lang="en-GB" sz="2000" dirty="0" smtClean="0"/>
              <a:t> 1 Follow-up 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627577" y="2889388"/>
            <a:ext cx="2298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Yr</a:t>
            </a:r>
            <a:r>
              <a:rPr lang="en-GB" sz="2000" dirty="0"/>
              <a:t> </a:t>
            </a:r>
            <a:r>
              <a:rPr lang="en-GB" sz="2000" dirty="0" smtClean="0"/>
              <a:t>1 Follow-up</a:t>
            </a:r>
            <a:endParaRPr lang="en-GB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184706" y="3717032"/>
            <a:ext cx="2190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Yr1 Follow-up</a:t>
            </a:r>
            <a:endParaRPr lang="en-GB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7184706" y="2144337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Yr</a:t>
            </a:r>
            <a:r>
              <a:rPr lang="en-GB" sz="2000" dirty="0" smtClean="0"/>
              <a:t> 4 Follow-up</a:t>
            </a:r>
            <a:endParaRPr lang="en-GB" sz="20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992764" y="2317522"/>
            <a:ext cx="2944691" cy="1148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36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75853"/>
            <a:ext cx="9036496" cy="5001419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2013/14	       2014/15		2015/16	</a:t>
            </a:r>
            <a:r>
              <a:rPr lang="en-GB" sz="2800" dirty="0"/>
              <a:t> </a:t>
            </a:r>
            <a:r>
              <a:rPr lang="en-GB" sz="2800" dirty="0" smtClean="0"/>
              <a:t>        2016/17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361792" y="863885"/>
            <a:ext cx="86026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1520" y="2132856"/>
            <a:ext cx="732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P-AQ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800" y="29249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P-AQ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6056" y="37170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P-AQ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68344" y="4653136"/>
            <a:ext cx="1728192" cy="370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P-AQ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3"/>
          </p:cNvCxnSpPr>
          <p:nvPr/>
        </p:nvCxnSpPr>
        <p:spPr>
          <a:xfrm flipV="1">
            <a:off x="983824" y="2329003"/>
            <a:ext cx="1398124" cy="3908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347864" y="3110260"/>
            <a:ext cx="131527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76609" y="3901698"/>
            <a:ext cx="1387679" cy="258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81948" y="2144337"/>
            <a:ext cx="178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Yr</a:t>
            </a:r>
            <a:r>
              <a:rPr lang="en-GB" dirty="0" smtClean="0"/>
              <a:t> 1 Follow-up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627577" y="2889388"/>
            <a:ext cx="229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Yr</a:t>
            </a:r>
            <a:r>
              <a:rPr lang="en-GB" dirty="0"/>
              <a:t> </a:t>
            </a:r>
            <a:r>
              <a:rPr lang="en-GB" dirty="0" smtClean="0"/>
              <a:t>1 Follow-up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184706" y="3717032"/>
            <a:ext cx="2190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Yr1 Follow-up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184706" y="214433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Yr</a:t>
            </a:r>
            <a:r>
              <a:rPr lang="en-GB" dirty="0" smtClean="0"/>
              <a:t> 4 Follow-up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417175" y="213285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Yr</a:t>
            </a:r>
            <a:r>
              <a:rPr lang="en-GB" sz="2000" dirty="0" smtClean="0"/>
              <a:t> 4 Follow-up (DE)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625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Pre-arrival expectations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In depth knowledge</a:t>
            </a:r>
          </a:p>
          <a:p>
            <a:r>
              <a:rPr lang="en-GB" dirty="0"/>
              <a:t>Stimulate interest</a:t>
            </a:r>
          </a:p>
          <a:p>
            <a:r>
              <a:rPr lang="en-GB" dirty="0" smtClean="0"/>
              <a:t>Good preparation for future career</a:t>
            </a:r>
          </a:p>
          <a:p>
            <a:r>
              <a:rPr lang="en-GB" dirty="0" smtClean="0"/>
              <a:t>Challenging</a:t>
            </a:r>
          </a:p>
          <a:p>
            <a:r>
              <a:rPr lang="en-GB" dirty="0" smtClean="0"/>
              <a:t>Enjoyable</a:t>
            </a:r>
          </a:p>
          <a:p>
            <a:r>
              <a:rPr lang="en-GB" dirty="0" smtClean="0"/>
              <a:t>Excellent standards of teaching</a:t>
            </a:r>
          </a:p>
          <a:p>
            <a:r>
              <a:rPr lang="en-GB" dirty="0" smtClean="0"/>
              <a:t>Strong research element</a:t>
            </a:r>
          </a:p>
          <a:p>
            <a:r>
              <a:rPr lang="en-GB" dirty="0" smtClean="0"/>
              <a:t>(flexibility)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58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Pre-arrival concerns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Workload/ intensity/ too difficult</a:t>
            </a:r>
          </a:p>
          <a:p>
            <a:pPr lvl="1"/>
            <a:r>
              <a:rPr lang="en-GB" dirty="0" smtClean="0"/>
              <a:t>Direct entry</a:t>
            </a:r>
          </a:p>
          <a:p>
            <a:pPr lvl="1"/>
            <a:endParaRPr lang="en-GB" dirty="0"/>
          </a:p>
          <a:p>
            <a:r>
              <a:rPr lang="en-GB" dirty="0" smtClean="0"/>
              <a:t>Making friends/ fitting in </a:t>
            </a:r>
          </a:p>
          <a:p>
            <a:endParaRPr lang="en-GB" dirty="0"/>
          </a:p>
          <a:p>
            <a:r>
              <a:rPr lang="en-GB" dirty="0"/>
              <a:t>M</a:t>
            </a:r>
            <a:r>
              <a:rPr lang="en-GB" dirty="0" smtClean="0"/>
              <a:t>oving away from home/ new city</a:t>
            </a:r>
          </a:p>
          <a:p>
            <a:endParaRPr lang="en-GB" dirty="0"/>
          </a:p>
          <a:p>
            <a:r>
              <a:rPr lang="en-GB" dirty="0" smtClean="0"/>
              <a:t>English not first language</a:t>
            </a:r>
          </a:p>
          <a:p>
            <a:endParaRPr lang="en-GB" dirty="0"/>
          </a:p>
          <a:p>
            <a:r>
              <a:rPr lang="en-GB" dirty="0" smtClean="0"/>
              <a:t>(getting good results/ finance)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How do you think this degree programme will differ from your previous education experiences, for example teaching and learning, support and </a:t>
            </a:r>
            <a:r>
              <a:rPr lang="en-GB" sz="2800" dirty="0" smtClean="0"/>
              <a:t>assessment?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931" y="2132856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Independent/ self–learning</a:t>
            </a:r>
          </a:p>
          <a:p>
            <a:r>
              <a:rPr lang="en-GB" dirty="0" smtClean="0"/>
              <a:t>More responsible/ be pro-active</a:t>
            </a:r>
          </a:p>
          <a:p>
            <a:r>
              <a:rPr lang="en-GB" dirty="0" smtClean="0"/>
              <a:t>Harder</a:t>
            </a:r>
          </a:p>
          <a:p>
            <a:r>
              <a:rPr lang="en-GB" dirty="0" smtClean="0"/>
              <a:t>Larger classes</a:t>
            </a:r>
          </a:p>
          <a:p>
            <a:r>
              <a:rPr lang="en-GB" dirty="0" smtClean="0"/>
              <a:t>Assessed differently (more exam or ICA)</a:t>
            </a:r>
          </a:p>
          <a:p>
            <a:r>
              <a:rPr lang="en-GB" dirty="0" smtClean="0"/>
              <a:t>Need extra reading work</a:t>
            </a:r>
          </a:p>
          <a:p>
            <a:r>
              <a:rPr lang="en-GB" dirty="0" smtClean="0"/>
              <a:t>Less support/need to ask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66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4500" dirty="0" smtClean="0"/>
              <a:t>I </a:t>
            </a:r>
            <a:r>
              <a:rPr lang="en-GB" sz="4500" dirty="0"/>
              <a:t>think that it will </a:t>
            </a:r>
            <a:r>
              <a:rPr lang="en-GB" sz="4500" i="1" dirty="0">
                <a:solidFill>
                  <a:srgbClr val="FF0000"/>
                </a:solidFill>
              </a:rPr>
              <a:t>involve much more self teaching rather than being handed information </a:t>
            </a:r>
            <a:r>
              <a:rPr lang="en-GB" sz="4500" dirty="0"/>
              <a:t>as well as </a:t>
            </a:r>
            <a:r>
              <a:rPr lang="en-GB" sz="4500" i="1" dirty="0">
                <a:solidFill>
                  <a:srgbClr val="FF0000"/>
                </a:solidFill>
              </a:rPr>
              <a:t>less support for assessments </a:t>
            </a:r>
            <a:r>
              <a:rPr lang="en-GB" sz="4500" dirty="0"/>
              <a:t>in regards to help before handing them in for grading. I think </a:t>
            </a:r>
            <a:r>
              <a:rPr lang="en-GB" sz="4500" i="1" dirty="0">
                <a:solidFill>
                  <a:srgbClr val="FF0000"/>
                </a:solidFill>
              </a:rPr>
              <a:t>support will be given when asked for it rather than it being handed out </a:t>
            </a:r>
            <a:r>
              <a:rPr lang="en-GB" sz="4500" dirty="0"/>
              <a:t>to everyone as it was at secondary school and 6th form</a:t>
            </a:r>
            <a:r>
              <a:rPr lang="en-GB" sz="4500" dirty="0" smtClean="0"/>
              <a:t>.</a:t>
            </a:r>
          </a:p>
          <a:p>
            <a:pPr marL="0" indent="0">
              <a:buNone/>
            </a:pPr>
            <a:endParaRPr lang="en-GB" sz="4500" dirty="0"/>
          </a:p>
          <a:p>
            <a:pPr marL="0" indent="0">
              <a:buNone/>
            </a:pPr>
            <a:endParaRPr lang="en-GB" sz="4500" dirty="0" smtClean="0"/>
          </a:p>
          <a:p>
            <a:pPr marL="0" indent="0">
              <a:buNone/>
            </a:pPr>
            <a:r>
              <a:rPr lang="en-GB" sz="4500" dirty="0"/>
              <a:t>I believe it will be more difficult to work in this independent </a:t>
            </a:r>
            <a:r>
              <a:rPr lang="en-GB" sz="4500" dirty="0" err="1"/>
              <a:t>enviornment</a:t>
            </a:r>
            <a:r>
              <a:rPr lang="en-GB" sz="4500" dirty="0"/>
              <a:t>, as </a:t>
            </a:r>
            <a:r>
              <a:rPr lang="en-GB" sz="4500" i="1" dirty="0">
                <a:solidFill>
                  <a:srgbClr val="FF0000"/>
                </a:solidFill>
              </a:rPr>
              <a:t>I am used to emailing and visiting teachers </a:t>
            </a:r>
            <a:r>
              <a:rPr lang="en-GB" sz="4500" dirty="0"/>
              <a:t>who I have grown up with, </a:t>
            </a:r>
            <a:r>
              <a:rPr lang="en-GB" sz="4500" i="1" dirty="0">
                <a:solidFill>
                  <a:srgbClr val="FF0000"/>
                </a:solidFill>
              </a:rPr>
              <a:t>at all hours of the day</a:t>
            </a:r>
            <a:endParaRPr lang="en-GB" sz="4500" i="1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33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980</Words>
  <Application>Microsoft Office PowerPoint</Application>
  <PresentationFormat>On-screen Show (4:3)</PresentationFormat>
  <Paragraphs>183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Understanding the student journey  – from pre-arrival to graduation</vt:lpstr>
      <vt:lpstr>Why issue a pre-arrival questionnaire?</vt:lpstr>
      <vt:lpstr>Follow-up questionnaires</vt:lpstr>
      <vt:lpstr>PowerPoint Presentation</vt:lpstr>
      <vt:lpstr>PowerPoint Presentation</vt:lpstr>
      <vt:lpstr>Pre-arrival expectations</vt:lpstr>
      <vt:lpstr>Pre-arrival concerns</vt:lpstr>
      <vt:lpstr>How do you think this degree programme will differ from your previous education experiences, for example teaching and learning, support and assessment?</vt:lpstr>
      <vt:lpstr>PowerPoint Presentation</vt:lpstr>
      <vt:lpstr>Med Sci v BMS</vt:lpstr>
      <vt:lpstr>Med Sci v BMS</vt:lpstr>
      <vt:lpstr> My first year of studies on my degree programme has met my expectations with respect to my….</vt:lpstr>
      <vt:lpstr>How to improve ‘the first year experience’?</vt:lpstr>
      <vt:lpstr>Yr 1 v Yr 4</vt:lpstr>
      <vt:lpstr>Yr 1 v Yr 4</vt:lpstr>
      <vt:lpstr> My degree programme has met my expectations with respect to….</vt:lpstr>
      <vt:lpstr>Skill development</vt:lpstr>
      <vt:lpstr>I found my studies challenging</vt:lpstr>
      <vt:lpstr>PowerPoint Presentation</vt:lpstr>
      <vt:lpstr>Satisfaction with Academic Support </vt:lpstr>
      <vt:lpstr>Sources of Academic Support </vt:lpstr>
      <vt:lpstr>Satisfaction with Pastoral Support </vt:lpstr>
      <vt:lpstr>Sources of Pastoral Support </vt:lpstr>
      <vt:lpstr>Overall, I enjoyed my time at University</vt:lpstr>
      <vt:lpstr>Overall, my expectations were met</vt:lpstr>
      <vt:lpstr>Matching expectations</vt:lpstr>
      <vt:lpstr>Thoughts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well do we know our students? Pre-arrival questions as a means of enhancing student support and managing expectations</dc:title>
  <dc:creator>Deborah</dc:creator>
  <cp:lastModifiedBy>CASS-MARAN Ariadne</cp:lastModifiedBy>
  <cp:revision>104</cp:revision>
  <cp:lastPrinted>2017-06-16T15:32:50Z</cp:lastPrinted>
  <dcterms:created xsi:type="dcterms:W3CDTF">2014-10-07T14:12:41Z</dcterms:created>
  <dcterms:modified xsi:type="dcterms:W3CDTF">2017-08-14T09:12:39Z</dcterms:modified>
</cp:coreProperties>
</file>