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24" r:id="rId2"/>
    <p:sldId id="427" r:id="rId3"/>
    <p:sldId id="425" r:id="rId4"/>
    <p:sldId id="433" r:id="rId5"/>
    <p:sldId id="438" r:id="rId6"/>
    <p:sldId id="435" r:id="rId7"/>
    <p:sldId id="49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4C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3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286E3-052F-B44C-BC42-9A4D6002DC2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6F42-BD40-1B4D-83C5-302B557F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6328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C9841-2D31-D74C-9FA6-8FB1A2F3F5E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15242-DB04-ED4A-B3A9-CF184E8A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940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1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Factors </a:t>
            </a:r>
            <a:r>
              <a:rPr lang="en-US" dirty="0" err="1" smtClean="0"/>
              <a:t>vs</a:t>
            </a:r>
            <a:r>
              <a:rPr lang="en-US" dirty="0" smtClean="0"/>
              <a:t> levels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2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Factors </a:t>
            </a:r>
            <a:r>
              <a:rPr lang="en-US" dirty="0" err="1" smtClean="0"/>
              <a:t>vs</a:t>
            </a:r>
            <a:r>
              <a:rPr lang="en-US" dirty="0" smtClean="0"/>
              <a:t> levels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3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Factors </a:t>
            </a:r>
            <a:r>
              <a:rPr lang="en-US" dirty="0" err="1" smtClean="0"/>
              <a:t>vs</a:t>
            </a:r>
            <a:r>
              <a:rPr lang="en-US" dirty="0" smtClean="0"/>
              <a:t> levels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4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Factors </a:t>
            </a:r>
            <a:r>
              <a:rPr lang="en-US" dirty="0" err="1" smtClean="0"/>
              <a:t>vs</a:t>
            </a:r>
            <a:r>
              <a:rPr lang="en-US" dirty="0" smtClean="0"/>
              <a:t> levels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5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Factors </a:t>
            </a:r>
            <a:r>
              <a:rPr lang="en-US" dirty="0" err="1" smtClean="0"/>
              <a:t>vs</a:t>
            </a:r>
            <a:r>
              <a:rPr lang="en-US" dirty="0" smtClean="0"/>
              <a:t> levels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6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Factors </a:t>
            </a:r>
            <a:r>
              <a:rPr lang="en-US" dirty="0" err="1" smtClean="0"/>
              <a:t>vs</a:t>
            </a:r>
            <a:r>
              <a:rPr lang="en-US" dirty="0" smtClean="0"/>
              <a:t> levels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00F7-85BB-9443-B73A-CDD316CE06A8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9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3D0E-B5B2-4040-80D3-208F4F9603CE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0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70AE-655E-034C-AC64-A66BB2688FF7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6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4BDD-C6A6-D445-A462-C33D01D341D9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7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3217-A8E8-E34F-BFE9-8A29F565459A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0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CB38-166E-0F47-A7F2-5665511A0F27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8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9236-3B35-484A-B712-D222794C3126}" type="datetime1">
              <a:rPr lang="en-CA" smtClean="0"/>
              <a:t>2022-10-12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9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AB8C-3018-0244-B434-0F6D2AB1FD27}" type="datetime1">
              <a:rPr lang="en-CA" smtClean="0"/>
              <a:t>2022-10-12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4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8EE9-F549-6941-A6BC-F2487D2E30CA}" type="datetime1">
              <a:rPr lang="en-CA" smtClean="0"/>
              <a:t>2022-10-12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4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2A31-DA93-2948-A6B7-229A74477F1A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99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1B3-45D9-3F49-9E87-E2F71FD1D0BD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7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02810-E0A9-4341-BC31-A93281873F4F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3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2628" y="1922063"/>
            <a:ext cx="5778745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</a:rPr>
              <a:t>    </a:t>
            </a:r>
            <a:r>
              <a:rPr lang="en-US" sz="4000" dirty="0" smtClean="0">
                <a:latin typeface="Arial"/>
              </a:rPr>
              <a:t>Multi-factor analyses</a:t>
            </a:r>
          </a:p>
          <a:p>
            <a:endParaRPr lang="en-US" sz="3600" dirty="0">
              <a:latin typeface="Arial"/>
            </a:endParaRPr>
          </a:p>
          <a:p>
            <a:r>
              <a:rPr lang="en-US" sz="3600" dirty="0" smtClean="0">
                <a:latin typeface="Arial"/>
              </a:rPr>
              <a:t>Introductory example</a:t>
            </a:r>
            <a:endParaRPr lang="en-US" sz="3600" dirty="0">
              <a:latin typeface="Arial"/>
            </a:endParaRPr>
          </a:p>
          <a:p>
            <a:endParaRPr lang="en-US" sz="3600" dirty="0" smtClean="0">
              <a:latin typeface="Arial"/>
            </a:endParaRPr>
          </a:p>
          <a:p>
            <a:r>
              <a:rPr lang="en-US" sz="3600" dirty="0" smtClean="0">
                <a:latin typeface="Arial"/>
              </a:rPr>
              <a:t>When to model interactions</a:t>
            </a:r>
            <a:endParaRPr lang="en-US" sz="3600" dirty="0">
              <a:latin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5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226366"/>
              </p:ext>
            </p:extLst>
          </p:nvPr>
        </p:nvGraphicFramePr>
        <p:xfrm>
          <a:off x="1524000" y="2011680"/>
          <a:ext cx="6096000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Sex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Control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Drug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Female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/>
                        </a:rPr>
                        <a:t>XXXXXXXXXXXXXXXXXXXX (20 X’s)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XXXXXXXXXXXXXXXXXXXX (20 X’s)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Male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/>
                        </a:rPr>
                        <a:t>XXXXXXXXXXXXXXXXXXXX (20 X’s)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/>
                        </a:rPr>
                        <a:t>XXXXXXXXXXXXXXXXXXXX (20 X’s)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99805" y="1555040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Treatment</a:t>
            </a:r>
            <a:endParaRPr lang="en-US" sz="2400" dirty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4771" y="589840"/>
            <a:ext cx="7814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I have simulated data to introduce multi-Factor analyses</a:t>
            </a:r>
            <a:endParaRPr lang="en-US" sz="24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5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971" y="318335"/>
            <a:ext cx="90420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What do interactions ‘do’ in a multi-factor model?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703" y="1436511"/>
            <a:ext cx="830227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charset="0"/>
              <a:buChar char=""/>
            </a:pPr>
            <a:r>
              <a:rPr lang="en-US" sz="3200" dirty="0" smtClean="0">
                <a:latin typeface="Arial"/>
              </a:rPr>
              <a:t>Interactions allow any effects of one factor </a:t>
            </a:r>
          </a:p>
          <a:p>
            <a:r>
              <a:rPr lang="en-US" sz="3200" dirty="0">
                <a:latin typeface="Arial"/>
              </a:rPr>
              <a:t> </a:t>
            </a:r>
            <a:r>
              <a:rPr lang="en-US" sz="3200" dirty="0" smtClean="0">
                <a:latin typeface="Arial"/>
              </a:rPr>
              <a:t>   to differ among levels of another factor</a:t>
            </a:r>
          </a:p>
          <a:p>
            <a:endParaRPr lang="en-US" sz="3200" dirty="0">
              <a:latin typeface="Arial"/>
            </a:endParaRPr>
          </a:p>
          <a:p>
            <a:r>
              <a:rPr lang="en-US" sz="3200" dirty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3200" dirty="0" smtClean="0">
                <a:latin typeface="Arial"/>
              </a:rPr>
              <a:t> If a model omits an interaction, we must</a:t>
            </a:r>
          </a:p>
          <a:p>
            <a:r>
              <a:rPr lang="en-US" sz="3200" dirty="0" smtClean="0">
                <a:latin typeface="Arial"/>
              </a:rPr>
              <a:t>   assume that effects of one factor do not </a:t>
            </a:r>
          </a:p>
          <a:p>
            <a:r>
              <a:rPr lang="en-US" sz="3200" dirty="0" smtClean="0">
                <a:latin typeface="Arial"/>
              </a:rPr>
              <a:t>   depend </a:t>
            </a:r>
            <a:r>
              <a:rPr lang="en-US" sz="3200" dirty="0">
                <a:latin typeface="Arial"/>
              </a:rPr>
              <a:t>u</a:t>
            </a:r>
            <a:r>
              <a:rPr lang="en-US" sz="3200" dirty="0" smtClean="0">
                <a:latin typeface="Arial"/>
              </a:rPr>
              <a:t>pon another factor</a:t>
            </a:r>
          </a:p>
          <a:p>
            <a:endParaRPr lang="en-US" sz="3200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1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4282" y="1895128"/>
            <a:ext cx="7695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Modeling an interaction requires appropriate replication</a:t>
            </a:r>
            <a:endParaRPr lang="en-US" sz="2400" dirty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6053" y="399348"/>
            <a:ext cx="65518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When </a:t>
            </a:r>
            <a:r>
              <a:rPr lang="en-US" sz="2800" i="1" dirty="0" smtClean="0">
                <a:latin typeface="Arial"/>
              </a:rPr>
              <a:t>can</a:t>
            </a:r>
            <a:r>
              <a:rPr lang="en-US" sz="2800" dirty="0" smtClean="0">
                <a:latin typeface="Arial"/>
              </a:rPr>
              <a:t> a model include interactions?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588863"/>
              </p:ext>
            </p:extLst>
          </p:nvPr>
        </p:nvGraphicFramePr>
        <p:xfrm>
          <a:off x="239899" y="2904056"/>
          <a:ext cx="4233333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9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High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Low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Female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XX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XX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Male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XX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XX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309727"/>
              </p:ext>
            </p:extLst>
          </p:nvPr>
        </p:nvGraphicFramePr>
        <p:xfrm>
          <a:off x="4738487" y="2904056"/>
          <a:ext cx="4233333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9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High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Low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Female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X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X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Male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X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/>
                        </a:rPr>
                        <a:t>X</a:t>
                      </a:r>
                      <a:endParaRPr lang="en-US" sz="24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3229" y="4432306"/>
            <a:ext cx="353804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/>
              </a:rPr>
              <a:t>M</a:t>
            </a:r>
            <a:r>
              <a:rPr lang="en-US" sz="2400" dirty="0" smtClean="0">
                <a:latin typeface="Arial"/>
              </a:rPr>
              <a:t>odel interaction?  Yes!</a:t>
            </a:r>
          </a:p>
          <a:p>
            <a:r>
              <a:rPr lang="en-US" sz="2400" dirty="0" smtClean="0">
                <a:latin typeface="Arial"/>
              </a:rPr>
              <a:t>Can also model Sex and </a:t>
            </a:r>
          </a:p>
          <a:p>
            <a:r>
              <a:rPr lang="en-US" sz="2400" dirty="0" smtClean="0">
                <a:latin typeface="Arial"/>
              </a:rPr>
              <a:t>Treatment.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50473" y="4432306"/>
            <a:ext cx="336702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/>
              </a:rPr>
              <a:t>M</a:t>
            </a:r>
            <a:r>
              <a:rPr lang="en-US" sz="2400" dirty="0" smtClean="0">
                <a:latin typeface="Arial"/>
              </a:rPr>
              <a:t>odel interaction?  No!</a:t>
            </a:r>
          </a:p>
          <a:p>
            <a:r>
              <a:rPr lang="en-US" sz="2400" dirty="0" smtClean="0">
                <a:latin typeface="Arial"/>
              </a:rPr>
              <a:t>But </a:t>
            </a:r>
            <a:r>
              <a:rPr lang="en-US" sz="2400" i="1" dirty="0" smtClean="0">
                <a:latin typeface="Arial"/>
              </a:rPr>
              <a:t>can</a:t>
            </a:r>
            <a:r>
              <a:rPr lang="en-US" sz="2400" dirty="0" smtClean="0">
                <a:latin typeface="Arial"/>
              </a:rPr>
              <a:t> model Sex and </a:t>
            </a:r>
          </a:p>
          <a:p>
            <a:r>
              <a:rPr lang="en-US" sz="2400" dirty="0" smtClean="0">
                <a:latin typeface="Arial"/>
              </a:rPr>
              <a:t>Treatment.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73111" y="2469447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/>
              </a:rPr>
              <a:t>Treatment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89819" y="2469447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/>
              </a:rPr>
              <a:t>Treatment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56467" y="371126"/>
            <a:ext cx="70310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When </a:t>
            </a:r>
            <a:r>
              <a:rPr lang="en-US" sz="2800" i="1" dirty="0" smtClean="0">
                <a:latin typeface="Arial"/>
              </a:rPr>
              <a:t>should</a:t>
            </a:r>
            <a:r>
              <a:rPr lang="en-US" sz="2800" dirty="0" smtClean="0">
                <a:latin typeface="Arial"/>
              </a:rPr>
              <a:t> a model include interactions?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53" y="1991082"/>
            <a:ext cx="908453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2400" dirty="0" smtClean="0">
                <a:latin typeface="Arial"/>
              </a:rPr>
              <a:t> Your research question is about an interaction (e.g., does</a:t>
            </a:r>
          </a:p>
          <a:p>
            <a:r>
              <a:rPr lang="en-US" sz="2400" dirty="0" smtClean="0">
                <a:latin typeface="Arial"/>
              </a:rPr>
              <a:t>   one sex respond more to a change in drug concentration?)</a:t>
            </a:r>
          </a:p>
          <a:p>
            <a:endParaRPr lang="en-US" sz="2400" dirty="0">
              <a:latin typeface="Arial"/>
            </a:endParaRPr>
          </a:p>
          <a:p>
            <a:pPr marL="342900" indent="-342900">
              <a:buFont typeface="Wingdings" charset="0"/>
              <a:buChar char=""/>
            </a:pPr>
            <a:r>
              <a:rPr lang="en-US" sz="2400" dirty="0" smtClean="0">
                <a:latin typeface="Arial"/>
              </a:rPr>
              <a:t>Modeling the data well </a:t>
            </a:r>
          </a:p>
          <a:p>
            <a:pPr marL="342900" indent="-342900">
              <a:buFont typeface="Wingdings" charset="0"/>
              <a:buChar char=""/>
            </a:pPr>
            <a:endParaRPr lang="en-US" sz="2400" dirty="0">
              <a:latin typeface="Arial"/>
            </a:endParaRPr>
          </a:p>
          <a:p>
            <a:pPr marL="342900" indent="-342900">
              <a:buFont typeface="Wingdings" charset="0"/>
              <a:buChar char=""/>
            </a:pPr>
            <a:r>
              <a:rPr lang="en-US" sz="2400" dirty="0" smtClean="0">
                <a:latin typeface="Arial"/>
              </a:rPr>
              <a:t>Experimental design includes interaction</a:t>
            </a:r>
          </a:p>
          <a:p>
            <a:pPr marL="342900" indent="-342900">
              <a:buFont typeface="Wingdings" charset="0"/>
              <a:buChar char=""/>
            </a:pPr>
            <a:endParaRPr lang="en-US" sz="2400" dirty="0">
              <a:latin typeface="Arial"/>
            </a:endParaRPr>
          </a:p>
          <a:p>
            <a:pPr marL="342900" indent="-342900">
              <a:buFont typeface="Wingdings" charset="0"/>
              <a:buChar char=""/>
            </a:pPr>
            <a:r>
              <a:rPr lang="en-US" sz="2400" dirty="0" smtClean="0">
                <a:latin typeface="Arial"/>
              </a:rPr>
              <a:t>Remove non-significant interactions from a model?  Debatable.</a:t>
            </a:r>
            <a:endParaRPr lang="en-US" sz="2400" dirty="0">
              <a:latin typeface="Arial"/>
            </a:endParaRPr>
          </a:p>
          <a:p>
            <a:endParaRPr lang="en-US" sz="2400" dirty="0" smtClean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2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5742</TotalTime>
  <Words>227</Words>
  <Application>Microsoft Office PowerPoint</Application>
  <PresentationFormat>On-screen Show (4:3)</PresentationFormat>
  <Paragraphs>77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Evolution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Crispin Jordan</dc:creator>
  <cp:lastModifiedBy>Sarah Martin</cp:lastModifiedBy>
  <cp:revision>373</cp:revision>
  <dcterms:created xsi:type="dcterms:W3CDTF">2017-08-28T12:37:21Z</dcterms:created>
  <dcterms:modified xsi:type="dcterms:W3CDTF">2022-10-12T11:47:52Z</dcterms:modified>
</cp:coreProperties>
</file>