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74" r:id="rId2"/>
    <p:sldId id="414" r:id="rId3"/>
    <p:sldId id="416" r:id="rId4"/>
    <p:sldId id="417" r:id="rId5"/>
    <p:sldId id="276" r:id="rId6"/>
    <p:sldId id="280" r:id="rId7"/>
    <p:sldId id="412" r:id="rId8"/>
    <p:sldId id="419" r:id="rId9"/>
    <p:sldId id="434" r:id="rId10"/>
    <p:sldId id="428" r:id="rId11"/>
    <p:sldId id="430" r:id="rId12"/>
    <p:sldId id="423" r:id="rId13"/>
    <p:sldId id="474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4C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4" d="100"/>
          <a:sy n="104" d="100"/>
        </p:scale>
        <p:origin x="360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7E7A2-842D-BA41-976B-0A8A6BE90A15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D20826-AC58-1C42-BDA5-184FF572F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7404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EC9841-2D31-D74C-9FA6-8FB1A2F3F5EA}" type="datetimeFigureOut">
              <a:rPr lang="en-US" smtClean="0"/>
              <a:t>10/12/2022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615242-DB04-ED4A-B3A9-CF184E8AB7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69403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CA16BBD-CD58-594D-B970-711A84F80F4E}" type="slidenum">
              <a:rPr lang="en-GB" sz="1200"/>
              <a:pPr eaLnBrk="1" hangingPunct="1"/>
              <a:t>1</a:t>
            </a:fld>
            <a:endParaRPr lang="en-GB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10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11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12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For this, “</a:t>
            </a:r>
            <a:r>
              <a:rPr lang="en-GB" sz="1200" dirty="0" smtClean="0">
                <a:latin typeface="Arial"/>
                <a:cs typeface="Times New Roman" charset="0"/>
              </a:rPr>
              <a:t>Can address many hypotheses (e.g., post-hoc tests) that depend an experiment’s goals; we cannot illustrate all possibilities</a:t>
            </a:r>
            <a:r>
              <a:rPr lang="en-US" dirty="0" smtClean="0"/>
              <a:t>”, NOTE that the student needs to think carefully about the specific questions they hope to answer with their data.  The examples we consider will provide a good foundation to build for additional</a:t>
            </a:r>
            <a:r>
              <a:rPr lang="en-US" baseline="0" dirty="0" smtClean="0"/>
              <a:t> analyses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13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Factors </a:t>
            </a:r>
            <a:r>
              <a:rPr lang="en-US" dirty="0" err="1" smtClean="0"/>
              <a:t>vs</a:t>
            </a:r>
            <a:r>
              <a:rPr lang="en-US" dirty="0" smtClean="0"/>
              <a:t> levels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CA16BBD-CD58-594D-B970-711A84F80F4E}" type="slidenum">
              <a:rPr lang="en-GB" sz="1200"/>
              <a:pPr eaLnBrk="1" hangingPunct="1"/>
              <a:t>2</a:t>
            </a:fld>
            <a:endParaRPr lang="en-GB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CA16BBD-CD58-594D-B970-711A84F80F4E}" type="slidenum">
              <a:rPr lang="en-GB" sz="1200"/>
              <a:pPr eaLnBrk="1" hangingPunct="1"/>
              <a:t>3</a:t>
            </a:fld>
            <a:endParaRPr lang="en-GB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r>
              <a:rPr lang="en-US" dirty="0" smtClean="0">
                <a:latin typeface="Arial" charset="0"/>
                <a:cs typeface="Arial" charset="0"/>
              </a:rPr>
              <a:t>Explain a “Factor” as a “Categorical variable”; i.e., a variance that specifies</a:t>
            </a:r>
            <a:r>
              <a:rPr lang="en-US" baseline="0" dirty="0" smtClean="0">
                <a:latin typeface="Arial" charset="0"/>
                <a:cs typeface="Arial" charset="0"/>
              </a:rPr>
              <a:t> different categories of one type of variable, e.g., Factor or category may be Drug, and it will specify whether individuals had Drug A vs. B vs. C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CA16BBD-CD58-594D-B970-711A84F80F4E}" type="slidenum">
              <a:rPr lang="en-GB" sz="1200"/>
              <a:pPr eaLnBrk="1" hangingPunct="1"/>
              <a:t>4</a:t>
            </a:fld>
            <a:endParaRPr lang="en-GB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>
                <a:latin typeface="Arial" charset="0"/>
                <a:cs typeface="Arial" charset="0"/>
              </a:rPr>
              <a:t>Explain a “Factor” as a “Categorical variable”; i.e., a variance that specifies</a:t>
            </a:r>
            <a:r>
              <a:rPr lang="en-US" baseline="0" dirty="0" smtClean="0">
                <a:latin typeface="Arial" charset="0"/>
                <a:cs typeface="Arial" charset="0"/>
              </a:rPr>
              <a:t> different categories of one type of variable, e.g., Factor or category may be Drug, and it will specify whether individuals had Drug A vs. B vs. C</a:t>
            </a:r>
            <a:endParaRPr lang="en-US" dirty="0" smtClean="0">
              <a:latin typeface="Arial" charset="0"/>
              <a:cs typeface="Arial" charset="0"/>
            </a:endParaRPr>
          </a:p>
          <a:p>
            <a:pPr eaLnBrk="1" hangingPunct="1"/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4CA16BBD-CD58-594D-B970-711A84F80F4E}" type="slidenum">
              <a:rPr lang="en-GB" sz="1200"/>
              <a:pPr eaLnBrk="1" hangingPunct="1"/>
              <a:t>5</a:t>
            </a:fld>
            <a:endParaRPr lang="en-GB" sz="120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/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6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7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8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8DB8E2-BE2C-FF4F-AC10-02523D01D91C}" type="slidenum">
              <a:rPr lang="en-GB"/>
              <a:pPr/>
              <a:t>9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B1D33-AB7A-6D4E-B0F1-E95C962207BE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97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B2560-2070-674E-889F-B3D31A50F596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60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DD5AF0-73AD-9240-837F-F5C636B2F573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669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5FEA-2AD2-D543-8D09-E2B4DCB0A0A6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279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863D0-1849-C949-ACD0-D031FC66764D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08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8DB05-9A09-674A-9753-7FFAEAC7C9DF}" type="datetime1">
              <a:rPr lang="en-CA" smtClean="0"/>
              <a:t>2022-10-12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9780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46E36-0B0D-DE42-BC03-575E849645C8}" type="datetime1">
              <a:rPr lang="en-CA" smtClean="0"/>
              <a:t>2022-10-12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90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3B1973-B6FA-E047-8371-BA0CEB96F8A7}" type="datetime1">
              <a:rPr lang="en-CA" smtClean="0"/>
              <a:t>2022-10-12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49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C169-308F-C44A-833C-86A8308C6713}" type="datetime1">
              <a:rPr lang="en-CA" smtClean="0"/>
              <a:t>2022-10-12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542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EDD0-5F19-EF44-B0E1-1F353BEA4D5A}" type="datetime1">
              <a:rPr lang="en-CA" smtClean="0"/>
              <a:t>2022-10-12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990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6B4D38-80C8-C34A-83BD-7B045F3FB2E3}" type="datetime1">
              <a:rPr lang="en-CA" smtClean="0"/>
              <a:t>2022-10-12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874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5735A-A9DE-4340-B79F-2FEF7A324894}" type="datetime1">
              <a:rPr lang="en-CA" smtClean="0"/>
              <a:t>2022-10-12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BBC8D-BF0B-3F47-801A-6B85904715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732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1.docx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31064702@N05/2988216443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g"/><Relationship Id="rId4" Type="http://schemas.openxmlformats.org/officeDocument/2006/relationships/hyperlink" Target="https://creativecommons.org/licenses/by/2.0/?ref=ccsearch&amp;atype=rich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Word_Document.docx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65072" y="1906400"/>
            <a:ext cx="861385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CA" sz="3600" dirty="0" smtClean="0">
                <a:latin typeface="Arial"/>
                <a:cs typeface="Times New Roman" charset="0"/>
              </a:rPr>
              <a:t>Analyzing multiple factors simultaneously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352751" y="3268081"/>
            <a:ext cx="8438499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GB" sz="2200" dirty="0" smtClean="0">
                <a:latin typeface="Arial"/>
                <a:cs typeface="Times New Roman" charset="0"/>
              </a:rPr>
              <a:t>Compare 1-Factor vs. 2-Factor GLMs</a:t>
            </a:r>
          </a:p>
          <a:p>
            <a:endParaRPr lang="en-GB" sz="2200" dirty="0">
              <a:latin typeface="Arial"/>
              <a:cs typeface="Times New Roman" charset="0"/>
            </a:endParaRPr>
          </a:p>
          <a:p>
            <a:r>
              <a:rPr lang="en-GB" sz="2200" dirty="0" smtClean="0">
                <a:latin typeface="Arial"/>
                <a:cs typeface="Times New Roman" charset="0"/>
              </a:rPr>
              <a:t>Experimental design for 2-Factor GLM</a:t>
            </a:r>
          </a:p>
          <a:p>
            <a:endParaRPr lang="en-GB" sz="2200" dirty="0">
              <a:latin typeface="Arial"/>
              <a:cs typeface="Times New Roman" charset="0"/>
            </a:endParaRPr>
          </a:p>
          <a:p>
            <a:r>
              <a:rPr lang="en-GB" sz="2200" dirty="0" smtClean="0">
                <a:latin typeface="Arial"/>
                <a:cs typeface="Times New Roman" charset="0"/>
              </a:rPr>
              <a:t>Outline the types of biological questions that 2_Factor can answer</a:t>
            </a:r>
          </a:p>
          <a:p>
            <a:endParaRPr lang="en-US" sz="24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72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352751" y="4575238"/>
            <a:ext cx="843849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GB" sz="2400" dirty="0" smtClean="0">
                <a:latin typeface="Arial"/>
                <a:cs typeface="Times New Roman" charset="0"/>
              </a:rPr>
              <a:t>The best approach depends on the question your experiment aims to answer.</a:t>
            </a:r>
          </a:p>
          <a:p>
            <a:endParaRPr lang="en-GB" sz="2400" dirty="0">
              <a:solidFill>
                <a:srgbClr val="FF0000"/>
              </a:solidFill>
              <a:latin typeface="Arial"/>
              <a:cs typeface="Times New Roman" charset="0"/>
            </a:endParaRPr>
          </a:p>
          <a:p>
            <a:r>
              <a:rPr lang="en-GB" sz="2400" dirty="0" smtClean="0">
                <a:latin typeface="Arial"/>
                <a:cs typeface="Times New Roman" charset="0"/>
              </a:rPr>
              <a:t>But</a:t>
            </a:r>
            <a:r>
              <a:rPr lang="en-GB" sz="2400" dirty="0">
                <a:latin typeface="Arial"/>
                <a:cs typeface="Times New Roman" charset="0"/>
              </a:rPr>
              <a:t>, </a:t>
            </a:r>
            <a:r>
              <a:rPr lang="en-GB" sz="2400" dirty="0" smtClean="0">
                <a:latin typeface="Arial"/>
                <a:cs typeface="Times New Roman" charset="0"/>
              </a:rPr>
              <a:t>questions that are best answered by a 1-Factor analysis are unlikely to lead to a </a:t>
            </a:r>
            <a:r>
              <a:rPr lang="en-GB" sz="2400" dirty="0">
                <a:latin typeface="Arial"/>
                <a:cs typeface="Times New Roman" charset="0"/>
              </a:rPr>
              <a:t>fully-crossed </a:t>
            </a:r>
            <a:r>
              <a:rPr lang="en-GB" sz="2400" dirty="0" smtClean="0">
                <a:latin typeface="Arial"/>
                <a:cs typeface="Times New Roman" charset="0"/>
              </a:rPr>
              <a:t>design.</a:t>
            </a:r>
            <a:endParaRPr lang="en-US" sz="2400" dirty="0">
              <a:latin typeface="Arial"/>
            </a:endParaRPr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0215503"/>
              </p:ext>
            </p:extLst>
          </p:nvPr>
        </p:nvGraphicFramePr>
        <p:xfrm>
          <a:off x="428276" y="2109604"/>
          <a:ext cx="3987000" cy="252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526" name="Document" r:id="rId4" imgW="5626100" imgH="3556000" progId="Word.Document.12">
                  <p:embed/>
                </p:oleObj>
              </mc:Choice>
              <mc:Fallback>
                <p:oleObj name="Document" r:id="rId4" imgW="5626100" imgH="35560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28276" y="2109604"/>
                        <a:ext cx="3987000" cy="252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8377" y="866723"/>
            <a:ext cx="89272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dirty="0" smtClean="0">
                <a:latin typeface="Arial"/>
              </a:rPr>
              <a:t>1-Factor vs. 2-Factor approaches for fully-crossed design</a:t>
            </a:r>
            <a:endParaRPr lang="en-US" sz="2700" dirty="0">
              <a:latin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76686"/>
              </p:ext>
            </p:extLst>
          </p:nvPr>
        </p:nvGraphicFramePr>
        <p:xfrm>
          <a:off x="4648201" y="2469292"/>
          <a:ext cx="4295409" cy="1623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1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1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583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Drug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Low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High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3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A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83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B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83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C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14305" y="2063040"/>
            <a:ext cx="1781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</a:rPr>
              <a:t>Concentration</a:t>
            </a:r>
            <a:endParaRPr lang="en-US" sz="20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7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230564" y="3901909"/>
            <a:ext cx="8682872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342900" indent="-342900">
              <a:buFont typeface="Wingdings" charset="0"/>
              <a:buChar char=""/>
            </a:pPr>
            <a:r>
              <a:rPr lang="en-GB" sz="2000" dirty="0" smtClean="0">
                <a:latin typeface="Arial"/>
                <a:cs typeface="Times New Roman" charset="0"/>
              </a:rPr>
              <a:t>Does Drug type, irrespective of Concentration, affect the</a:t>
            </a:r>
          </a:p>
          <a:p>
            <a:r>
              <a:rPr lang="en-GB" sz="2000" dirty="0">
                <a:latin typeface="Arial"/>
                <a:cs typeface="Times New Roman" charset="0"/>
              </a:rPr>
              <a:t> </a:t>
            </a:r>
            <a:r>
              <a:rPr lang="en-GB" sz="2000" dirty="0" smtClean="0">
                <a:latin typeface="Arial"/>
                <a:cs typeface="Times New Roman" charset="0"/>
              </a:rPr>
              <a:t>    measurement?</a:t>
            </a:r>
            <a:endParaRPr lang="en-US" sz="2000" dirty="0" smtClean="0">
              <a:solidFill>
                <a:srgbClr val="FF0000"/>
              </a:solidFill>
              <a:latin typeface="Arial"/>
            </a:endParaRPr>
          </a:p>
          <a:p>
            <a:pPr marL="342900" indent="-342900">
              <a:buFont typeface="Wingdings" charset="0"/>
              <a:buChar char=""/>
            </a:pPr>
            <a:r>
              <a:rPr lang="en-GB" sz="2000" dirty="0" smtClean="0">
                <a:latin typeface="Arial"/>
                <a:cs typeface="Times New Roman" charset="0"/>
              </a:rPr>
              <a:t>Does Concentration, </a:t>
            </a:r>
            <a:r>
              <a:rPr lang="en-GB" sz="2000" dirty="0">
                <a:latin typeface="Arial"/>
                <a:cs typeface="Times New Roman" charset="0"/>
              </a:rPr>
              <a:t>irrespective of </a:t>
            </a:r>
            <a:r>
              <a:rPr lang="en-GB" sz="2000" dirty="0" smtClean="0">
                <a:latin typeface="Arial"/>
                <a:cs typeface="Times New Roman" charset="0"/>
              </a:rPr>
              <a:t>Drug type, </a:t>
            </a:r>
            <a:r>
              <a:rPr lang="en-GB" sz="2000" dirty="0">
                <a:latin typeface="Arial"/>
                <a:cs typeface="Times New Roman" charset="0"/>
              </a:rPr>
              <a:t>affect the </a:t>
            </a:r>
            <a:endParaRPr lang="en-GB" sz="2000" dirty="0" smtClean="0">
              <a:latin typeface="Arial"/>
              <a:cs typeface="Times New Roman" charset="0"/>
            </a:endParaRPr>
          </a:p>
          <a:p>
            <a:r>
              <a:rPr lang="en-GB" sz="2000" dirty="0">
                <a:latin typeface="Arial"/>
                <a:cs typeface="Times New Roman" charset="0"/>
              </a:rPr>
              <a:t> </a:t>
            </a:r>
            <a:r>
              <a:rPr lang="en-GB" sz="2000" dirty="0" smtClean="0">
                <a:latin typeface="Arial"/>
                <a:cs typeface="Times New Roman" charset="0"/>
              </a:rPr>
              <a:t>    measurement</a:t>
            </a:r>
            <a:r>
              <a:rPr lang="en-GB" sz="2000" dirty="0">
                <a:latin typeface="Arial"/>
                <a:cs typeface="Times New Roman" charset="0"/>
              </a:rPr>
              <a:t>?</a:t>
            </a:r>
          </a:p>
          <a:p>
            <a:pPr marL="342900" indent="-342900">
              <a:buFont typeface="Wingdings" charset="0"/>
              <a:buChar char=""/>
            </a:pPr>
            <a:r>
              <a:rPr lang="en-US" sz="2000" dirty="0" smtClean="0">
                <a:latin typeface="Arial"/>
              </a:rPr>
              <a:t>Does any effect of Drug on the measurement depend on Concentration (and </a:t>
            </a:r>
            <a:r>
              <a:rPr lang="en-US" sz="2000" i="1" dirty="0" smtClean="0">
                <a:latin typeface="Arial"/>
              </a:rPr>
              <a:t>vice versa</a:t>
            </a:r>
            <a:r>
              <a:rPr lang="en-US" sz="2000" dirty="0" smtClean="0">
                <a:latin typeface="Arial"/>
              </a:rPr>
              <a:t>)?  </a:t>
            </a:r>
          </a:p>
          <a:p>
            <a:pPr marL="342900" indent="-342900">
              <a:buFont typeface="Wingdings" charset="0"/>
              <a:buChar char=""/>
            </a:pPr>
            <a:r>
              <a:rPr lang="en-US" sz="2000" dirty="0" smtClean="0">
                <a:latin typeface="Arial"/>
              </a:rPr>
              <a:t>Commonly expect interactions in biology.  e.g., does a drug affect sexes differently?  Does a gene’s effect on survival depend on environment?</a:t>
            </a:r>
          </a:p>
          <a:p>
            <a:endParaRPr lang="en-US" sz="2000" dirty="0" smtClean="0">
              <a:latin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3522" y="866723"/>
            <a:ext cx="86969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smtClean="0">
                <a:latin typeface="Arial"/>
              </a:rPr>
              <a:t>What questions can a fully-cross factored design answer?</a:t>
            </a:r>
            <a:endParaRPr lang="en-US" sz="2600" dirty="0">
              <a:latin typeface="Arial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825207"/>
              </p:ext>
            </p:extLst>
          </p:nvPr>
        </p:nvGraphicFramePr>
        <p:xfrm>
          <a:off x="4648201" y="1927428"/>
          <a:ext cx="4295409" cy="162334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1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318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18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583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Drug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Low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High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583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A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83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B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83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C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"/>
                        </a:rPr>
                        <a:t>XXXXX</a:t>
                      </a:r>
                      <a:endParaRPr lang="en-US" sz="20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514305" y="1521176"/>
            <a:ext cx="1781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/>
              </a:rPr>
              <a:t>Concentration</a:t>
            </a:r>
            <a:endParaRPr lang="en-US" sz="20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08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145703" y="222457"/>
            <a:ext cx="885259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ctr"/>
            <a:r>
              <a:rPr lang="en-GB" sz="3200" dirty="0" smtClean="0">
                <a:latin typeface="Arial"/>
                <a:cs typeface="Times New Roman" charset="0"/>
              </a:rPr>
              <a:t>Take-home messages for analysis of</a:t>
            </a:r>
          </a:p>
          <a:p>
            <a:pPr algn="ctr"/>
            <a:r>
              <a:rPr lang="en-GB" sz="3200" dirty="0" smtClean="0">
                <a:latin typeface="Arial"/>
                <a:cs typeface="Times New Roman" charset="0"/>
              </a:rPr>
              <a:t>fully cross-factored designs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56993" y="1699285"/>
            <a:ext cx="8852594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GB" sz="2400" dirty="0" smtClean="0">
                <a:latin typeface="Arial"/>
                <a:cs typeface="Times New Roman" charset="0"/>
              </a:rPr>
              <a:t>    </a:t>
            </a:r>
            <a:r>
              <a:rPr lang="en-GB" sz="2400" u="sng" dirty="0" smtClean="0">
                <a:latin typeface="Arial"/>
                <a:cs typeface="Times New Roman" charset="0"/>
              </a:rPr>
              <a:t>Similarities between 1-Factor and multi-Factor analyses</a:t>
            </a:r>
            <a:r>
              <a:rPr lang="en-GB" sz="2400" dirty="0" smtClean="0">
                <a:latin typeface="Arial"/>
                <a:cs typeface="Times New Roman" charset="0"/>
              </a:rPr>
              <a:t>:</a:t>
            </a:r>
            <a:endParaRPr lang="en-GB" sz="2400" dirty="0">
              <a:latin typeface="Arial"/>
              <a:cs typeface="Times New Roman" charset="0"/>
            </a:endParaRPr>
          </a:p>
          <a:p>
            <a:pPr marL="342900" indent="-342900">
              <a:buFont typeface="Wingdings" charset="0"/>
              <a:buChar char=""/>
            </a:pPr>
            <a:r>
              <a:rPr lang="en-GB" sz="2400" dirty="0" smtClean="0">
                <a:latin typeface="Arial"/>
                <a:cs typeface="Times New Roman" charset="0"/>
              </a:rPr>
              <a:t>Approach to analysing these designs can be very similar</a:t>
            </a:r>
          </a:p>
          <a:p>
            <a:pPr marL="342900" indent="-342900">
              <a:buFont typeface="Wingdings" charset="0"/>
              <a:buChar char=""/>
            </a:pPr>
            <a:r>
              <a:rPr lang="en-GB" sz="2400" dirty="0" smtClean="0">
                <a:latin typeface="Arial"/>
                <a:cs typeface="Times New Roman" charset="0"/>
              </a:rPr>
              <a:t>Similar assumptions and methods to check them</a:t>
            </a:r>
          </a:p>
          <a:p>
            <a:endParaRPr lang="en-GB" sz="2400" dirty="0" smtClean="0">
              <a:latin typeface="Arial"/>
              <a:cs typeface="Times New Roman" charset="0"/>
            </a:endParaRPr>
          </a:p>
          <a:p>
            <a:r>
              <a:rPr lang="en-GB" sz="2400" dirty="0" smtClean="0">
                <a:latin typeface="Arial"/>
                <a:cs typeface="Times New Roman" charset="0"/>
              </a:rPr>
              <a:t>    </a:t>
            </a:r>
            <a:r>
              <a:rPr lang="en-GB" sz="2400" u="sng" dirty="0" smtClean="0">
                <a:latin typeface="Arial"/>
                <a:cs typeface="Times New Roman" charset="0"/>
              </a:rPr>
              <a:t>We will teach by example</a:t>
            </a:r>
            <a:r>
              <a:rPr lang="en-GB" sz="2400" dirty="0" smtClean="0">
                <a:latin typeface="Arial"/>
                <a:cs typeface="Times New Roman" charset="0"/>
              </a:rPr>
              <a:t> - </a:t>
            </a:r>
            <a:r>
              <a:rPr lang="en-GB" sz="2400" u="sng" dirty="0" smtClean="0">
                <a:latin typeface="Arial"/>
                <a:cs typeface="Times New Roman" charset="0"/>
              </a:rPr>
              <a:t>new ideas to watch out for</a:t>
            </a:r>
            <a:r>
              <a:rPr lang="en-GB" sz="2400" dirty="0" smtClean="0">
                <a:latin typeface="Arial"/>
                <a:cs typeface="Times New Roman" charset="0"/>
              </a:rPr>
              <a:t>:</a:t>
            </a:r>
            <a:endParaRPr lang="en-GB" sz="2400" dirty="0">
              <a:latin typeface="Arial"/>
              <a:cs typeface="Times New Roman" charset="0"/>
            </a:endParaRPr>
          </a:p>
          <a:p>
            <a:pPr marL="342900" indent="-342900">
              <a:buFont typeface="Wingdings" charset="0"/>
              <a:buChar char=""/>
            </a:pPr>
            <a:r>
              <a:rPr lang="en-GB" sz="2400" dirty="0" smtClean="0">
                <a:latin typeface="Arial"/>
                <a:cs typeface="Times New Roman" charset="0"/>
              </a:rPr>
              <a:t>Multiple factors introduce additional options to calculate SS (not addressed here); use new command, </a:t>
            </a:r>
            <a:r>
              <a:rPr lang="en-GB" sz="2400" dirty="0" err="1" smtClean="0">
                <a:latin typeface="Arial"/>
                <a:cs typeface="Times New Roman" charset="0"/>
              </a:rPr>
              <a:t>Anova</a:t>
            </a:r>
            <a:r>
              <a:rPr lang="en-GB" sz="2400" dirty="0" smtClean="0">
                <a:latin typeface="Arial"/>
                <a:cs typeface="Times New Roman" charset="0"/>
              </a:rPr>
              <a:t>(), to calculate p-values</a:t>
            </a:r>
          </a:p>
          <a:p>
            <a:pPr marL="342900" indent="-342900">
              <a:buFont typeface="Wingdings" charset="0"/>
              <a:buChar char=""/>
            </a:pPr>
            <a:r>
              <a:rPr lang="en-GB" sz="2400" dirty="0" smtClean="0">
                <a:latin typeface="Arial"/>
                <a:cs typeface="Times New Roman" charset="0"/>
              </a:rPr>
              <a:t>Interactions</a:t>
            </a:r>
          </a:p>
          <a:p>
            <a:pPr marL="342900" indent="-342900">
              <a:buFont typeface="Wingdings" charset="0"/>
              <a:buChar char=""/>
            </a:pPr>
            <a:r>
              <a:rPr lang="en-GB" sz="2400" dirty="0" smtClean="0">
                <a:latin typeface="Arial"/>
                <a:cs typeface="Times New Roman" charset="0"/>
              </a:rPr>
              <a:t>Can address many hypotheses (e.g., post-hoc tests) that depend an experiment’s goals; we cannot illustrate all possibilities.  We will illustrate some examples.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69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1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8341" y="580625"/>
            <a:ext cx="9107319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CA" sz="2500" dirty="0" smtClean="0">
                <a:latin typeface="Arial"/>
                <a:cs typeface="Times New Roman" charset="0"/>
              </a:rPr>
              <a:t>We have learned an approach to analyze experiments like this:</a:t>
            </a:r>
            <a:endParaRPr lang="en-US" sz="2500" dirty="0">
              <a:latin typeface="Arial"/>
            </a:endParaRPr>
          </a:p>
        </p:txBody>
      </p:sp>
      <p:graphicFrame>
        <p:nvGraphicFramePr>
          <p:cNvPr id="717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42232"/>
              </p:ext>
            </p:extLst>
          </p:nvPr>
        </p:nvGraphicFramePr>
        <p:xfrm>
          <a:off x="1945481" y="1831172"/>
          <a:ext cx="5253038" cy="2155827"/>
        </p:xfrm>
        <a:graphic>
          <a:graphicData uri="http://schemas.openxmlformats.org/drawingml/2006/table">
            <a:tbl>
              <a:tblPr/>
              <a:tblGrid>
                <a:gridCol w="2627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5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Drug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Sample 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Drug A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xxxxxxxxxx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Drug B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xxxxxxxxxx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Drug C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xxxxxxxxxx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22"/>
          <p:cNvSpPr>
            <a:spLocks noChangeArrowheads="1"/>
          </p:cNvSpPr>
          <p:nvPr/>
        </p:nvSpPr>
        <p:spPr bwMode="auto">
          <a:xfrm>
            <a:off x="1121679" y="4801552"/>
            <a:ext cx="690064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GB" sz="2000" dirty="0" smtClean="0">
                <a:latin typeface="Arial"/>
                <a:cs typeface="Times New Roman" charset="0"/>
              </a:rPr>
              <a:t>x</a:t>
            </a:r>
            <a:r>
              <a:rPr lang="en-GB" sz="2000" dirty="0">
                <a:latin typeface="Arial"/>
                <a:cs typeface="Times New Roman" charset="0"/>
              </a:rPr>
              <a:t>= </a:t>
            </a:r>
            <a:r>
              <a:rPr lang="en-GB" sz="2000" dirty="0" smtClean="0">
                <a:latin typeface="Arial"/>
                <a:cs typeface="Times New Roman" charset="0"/>
              </a:rPr>
              <a:t>a randomly selected individual experiencing a treatment</a:t>
            </a:r>
          </a:p>
          <a:p>
            <a:r>
              <a:rPr lang="en-GB" sz="2000" dirty="0">
                <a:latin typeface="Arial"/>
                <a:cs typeface="Times New Roman" charset="0"/>
              </a:rPr>
              <a:t> </a:t>
            </a:r>
            <a:r>
              <a:rPr lang="en-GB" sz="2000" dirty="0" smtClean="0">
                <a:latin typeface="Arial"/>
                <a:cs typeface="Times New Roman" charset="0"/>
              </a:rPr>
              <a:t> = yields an independent growth rate measurement; </a:t>
            </a:r>
          </a:p>
          <a:p>
            <a:r>
              <a:rPr lang="en-GB" sz="2000" dirty="0">
                <a:latin typeface="Arial"/>
                <a:cs typeface="Times New Roman" charset="0"/>
              </a:rPr>
              <a:t> </a:t>
            </a:r>
            <a:r>
              <a:rPr lang="en-GB" sz="2000" dirty="0" smtClean="0">
                <a:latin typeface="Arial"/>
                <a:cs typeface="Times New Roman" charset="0"/>
              </a:rPr>
              <a:t>    sample size = 10 per treatment</a:t>
            </a:r>
            <a:endParaRPr lang="en-US" sz="9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9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18341" y="580625"/>
            <a:ext cx="9107319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en-CA" sz="2500" dirty="0" smtClean="0">
                <a:latin typeface="Arial"/>
                <a:cs typeface="Times New Roman" charset="0"/>
              </a:rPr>
              <a:t>We have learned an approach to analyze experiments like this:</a:t>
            </a:r>
            <a:endParaRPr lang="en-US" sz="2500" dirty="0">
              <a:latin typeface="Arial"/>
            </a:endParaRPr>
          </a:p>
        </p:txBody>
      </p:sp>
      <p:graphicFrame>
        <p:nvGraphicFramePr>
          <p:cNvPr id="717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638512"/>
              </p:ext>
            </p:extLst>
          </p:nvPr>
        </p:nvGraphicFramePr>
        <p:xfrm>
          <a:off x="1945481" y="1831172"/>
          <a:ext cx="5253038" cy="2155827"/>
        </p:xfrm>
        <a:graphic>
          <a:graphicData uri="http://schemas.openxmlformats.org/drawingml/2006/table">
            <a:tbl>
              <a:tblPr/>
              <a:tblGrid>
                <a:gridCol w="2627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5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Drug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Sample 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Drug A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xxxxxxxxxx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Drug B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xxxxxxxxxx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Drug C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xxxxxxxxxx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4670" y="1862666"/>
            <a:ext cx="1056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Arial"/>
              </a:rPr>
              <a:t>Factor</a:t>
            </a:r>
            <a:endParaRPr lang="en-US" sz="2400" dirty="0">
              <a:solidFill>
                <a:srgbClr val="0000FF"/>
              </a:solidFill>
              <a:latin typeface="Arial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141570" y="2135832"/>
            <a:ext cx="803911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38293" y="3002836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</a:rPr>
              <a:t>levels</a:t>
            </a:r>
            <a:endParaRPr lang="en-US" sz="2400" dirty="0">
              <a:latin typeface="Arial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183903" y="2666998"/>
            <a:ext cx="761578" cy="5525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166971" y="3219565"/>
            <a:ext cx="778510" cy="677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178261" y="3340924"/>
            <a:ext cx="778510" cy="4267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22"/>
          <p:cNvSpPr>
            <a:spLocks noChangeArrowheads="1"/>
          </p:cNvSpPr>
          <p:nvPr/>
        </p:nvSpPr>
        <p:spPr bwMode="auto">
          <a:xfrm>
            <a:off x="1121679" y="4801552"/>
            <a:ext cx="690064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GB" sz="2000" dirty="0" smtClean="0">
                <a:latin typeface="Arial"/>
                <a:cs typeface="Times New Roman" charset="0"/>
              </a:rPr>
              <a:t>x</a:t>
            </a:r>
            <a:r>
              <a:rPr lang="en-GB" sz="2000" dirty="0">
                <a:latin typeface="Arial"/>
                <a:cs typeface="Times New Roman" charset="0"/>
              </a:rPr>
              <a:t>= </a:t>
            </a:r>
            <a:r>
              <a:rPr lang="en-GB" sz="2000" dirty="0" smtClean="0">
                <a:latin typeface="Arial"/>
                <a:cs typeface="Times New Roman" charset="0"/>
              </a:rPr>
              <a:t>a randomly selected individual experiencing a treatment</a:t>
            </a:r>
          </a:p>
          <a:p>
            <a:r>
              <a:rPr lang="en-GB" sz="2000" dirty="0">
                <a:latin typeface="Arial"/>
                <a:cs typeface="Times New Roman" charset="0"/>
              </a:rPr>
              <a:t> </a:t>
            </a:r>
            <a:r>
              <a:rPr lang="en-GB" sz="2000" dirty="0" smtClean="0">
                <a:latin typeface="Arial"/>
                <a:cs typeface="Times New Roman" charset="0"/>
              </a:rPr>
              <a:t> = yields an independent growth rate measurement; </a:t>
            </a:r>
          </a:p>
          <a:p>
            <a:r>
              <a:rPr lang="en-GB" sz="2000" dirty="0">
                <a:latin typeface="Arial"/>
                <a:cs typeface="Times New Roman" charset="0"/>
              </a:rPr>
              <a:t> </a:t>
            </a:r>
            <a:r>
              <a:rPr lang="en-GB" sz="2000" dirty="0" smtClean="0">
                <a:latin typeface="Arial"/>
                <a:cs typeface="Times New Roman" charset="0"/>
              </a:rPr>
              <a:t>    sample size = 10 per treatment</a:t>
            </a:r>
            <a:endParaRPr lang="en-US" sz="9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28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1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385180"/>
              </p:ext>
            </p:extLst>
          </p:nvPr>
        </p:nvGraphicFramePr>
        <p:xfrm>
          <a:off x="1945481" y="1831172"/>
          <a:ext cx="5253038" cy="2155827"/>
        </p:xfrm>
        <a:graphic>
          <a:graphicData uri="http://schemas.openxmlformats.org/drawingml/2006/table">
            <a:tbl>
              <a:tblPr/>
              <a:tblGrid>
                <a:gridCol w="2627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57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1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Drug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Arial" charset="0"/>
                        </a:rPr>
                        <a:t>Sample size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6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Drug A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xxxxxxxxxx</a:t>
                      </a: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Drug B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xxxxxxxxxx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Drug C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  <a:cs typeface="Times New Roman" charset="0"/>
                        </a:rPr>
                        <a:t>xxxxxxxxxx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4670" y="1862666"/>
            <a:ext cx="1056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Arial"/>
              </a:rPr>
              <a:t>Factor</a:t>
            </a:r>
            <a:endParaRPr lang="en-US" sz="2400" dirty="0">
              <a:solidFill>
                <a:srgbClr val="0000FF"/>
              </a:solidFill>
              <a:latin typeface="Arial"/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141570" y="2135832"/>
            <a:ext cx="803911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38293" y="3002836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</a:rPr>
              <a:t>levels</a:t>
            </a:r>
            <a:endParaRPr lang="en-US" sz="2400" dirty="0">
              <a:latin typeface="Arial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1183903" y="2666998"/>
            <a:ext cx="761578" cy="55256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1166971" y="3219565"/>
            <a:ext cx="778510" cy="6773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178261" y="3340924"/>
            <a:ext cx="778510" cy="42674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71659" y="508002"/>
            <a:ext cx="820068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Arial"/>
              </a:rPr>
              <a:t>One factor</a:t>
            </a:r>
            <a:r>
              <a:rPr lang="en-US" sz="2800" dirty="0" smtClean="0">
                <a:latin typeface="Arial"/>
              </a:rPr>
              <a:t> design;  loosely called “1-way ANOVA”</a:t>
            </a:r>
            <a:endParaRPr lang="en-US" sz="2800" dirty="0">
              <a:latin typeface="Arial"/>
            </a:endParaRPr>
          </a:p>
        </p:txBody>
      </p:sp>
      <p:sp>
        <p:nvSpPr>
          <p:cNvPr id="13" name="Rectangle 22"/>
          <p:cNvSpPr>
            <a:spLocks noChangeArrowheads="1"/>
          </p:cNvSpPr>
          <p:nvPr/>
        </p:nvSpPr>
        <p:spPr bwMode="auto">
          <a:xfrm>
            <a:off x="1121679" y="4801552"/>
            <a:ext cx="690064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GB" sz="2000" dirty="0" smtClean="0">
                <a:latin typeface="Arial"/>
                <a:cs typeface="Times New Roman" charset="0"/>
              </a:rPr>
              <a:t>x</a:t>
            </a:r>
            <a:r>
              <a:rPr lang="en-GB" sz="2000" dirty="0">
                <a:latin typeface="Arial"/>
                <a:cs typeface="Times New Roman" charset="0"/>
              </a:rPr>
              <a:t>= </a:t>
            </a:r>
            <a:r>
              <a:rPr lang="en-GB" sz="2000" dirty="0" smtClean="0">
                <a:latin typeface="Arial"/>
                <a:cs typeface="Times New Roman" charset="0"/>
              </a:rPr>
              <a:t>a randomly selected individual experiencing a treatment</a:t>
            </a:r>
          </a:p>
          <a:p>
            <a:r>
              <a:rPr lang="en-GB" sz="2000" dirty="0">
                <a:latin typeface="Arial"/>
                <a:cs typeface="Times New Roman" charset="0"/>
              </a:rPr>
              <a:t> </a:t>
            </a:r>
            <a:r>
              <a:rPr lang="en-GB" sz="2000" dirty="0" smtClean="0">
                <a:latin typeface="Arial"/>
                <a:cs typeface="Times New Roman" charset="0"/>
              </a:rPr>
              <a:t> = yields an independent growth rate measurement; </a:t>
            </a:r>
          </a:p>
          <a:p>
            <a:r>
              <a:rPr lang="en-GB" sz="2000" dirty="0">
                <a:latin typeface="Arial"/>
                <a:cs typeface="Times New Roman" charset="0"/>
              </a:rPr>
              <a:t> </a:t>
            </a:r>
            <a:r>
              <a:rPr lang="en-GB" sz="2000" dirty="0" smtClean="0">
                <a:latin typeface="Arial"/>
                <a:cs typeface="Times New Roman" charset="0"/>
              </a:rPr>
              <a:t>    sample size = 10 per treatment</a:t>
            </a:r>
            <a:endParaRPr lang="en-US" sz="9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497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68279" y="366542"/>
            <a:ext cx="874872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CA" sz="2800" dirty="0" smtClean="0">
                <a:latin typeface="Arial"/>
                <a:cs typeface="Times New Roman" charset="0"/>
              </a:rPr>
              <a:t>Imagine we also want to examine drug concentration</a:t>
            </a:r>
          </a:p>
          <a:p>
            <a:endParaRPr lang="en-CA" sz="2800" dirty="0">
              <a:latin typeface="Arial"/>
              <a:cs typeface="Times New Roman" charset="0"/>
            </a:endParaRPr>
          </a:p>
          <a:p>
            <a:r>
              <a:rPr lang="en-CA" sz="2800" dirty="0" smtClean="0">
                <a:latin typeface="Arial"/>
                <a:cs typeface="Times New Roman" charset="0"/>
              </a:rPr>
              <a:t>Multiple small experiments vs. One large experiment?</a:t>
            </a:r>
            <a:endParaRPr lang="en-US" sz="2800" dirty="0">
              <a:latin typeface="Arial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71362"/>
              </p:ext>
            </p:extLst>
          </p:nvPr>
        </p:nvGraphicFramePr>
        <p:xfrm>
          <a:off x="452398" y="2060215"/>
          <a:ext cx="5954048" cy="499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7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7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43371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Concentration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Drug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371">
                <a:tc>
                  <a:txBody>
                    <a:bodyPr/>
                    <a:lstStyle/>
                    <a:p>
                      <a:endParaRPr lang="en-US" sz="220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A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371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Low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XXXXX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371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High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XXXXX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371">
                <a:tc>
                  <a:txBody>
                    <a:bodyPr/>
                    <a:lstStyle/>
                    <a:p>
                      <a:endParaRPr lang="en-US" sz="2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B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371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Low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XXXXX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371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High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XXXXX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371">
                <a:tc>
                  <a:txBody>
                    <a:bodyPr/>
                    <a:lstStyle/>
                    <a:p>
                      <a:endParaRPr lang="en-US" sz="2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C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371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Low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XXXXX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371">
                <a:tc>
                  <a:txBody>
                    <a:bodyPr/>
                    <a:lstStyle/>
                    <a:p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High</a:t>
                      </a:r>
                      <a:endParaRPr lang="en-US" sz="220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dirty="0" smtClean="0">
                          <a:solidFill>
                            <a:schemeClr val="tx1"/>
                          </a:solidFill>
                          <a:latin typeface="Arial"/>
                        </a:rPr>
                        <a:t>XXXXX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37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96072" y="6581001"/>
            <a:ext cx="4224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latin typeface="Arial"/>
              </a:rPr>
              <a:t>“</a:t>
            </a:r>
            <a:r>
              <a:rPr lang="en-US" sz="1200" dirty="0" smtClean="0">
                <a:latin typeface="Arial"/>
                <a:hlinkClick r:id="rId3"/>
              </a:rPr>
              <a:t>all in a day’s work</a:t>
            </a:r>
            <a:r>
              <a:rPr lang="en-US" sz="1200" dirty="0" smtClean="0">
                <a:latin typeface="Arial"/>
              </a:rPr>
              <a:t>” by Dawn </a:t>
            </a:r>
            <a:r>
              <a:rPr lang="en-US" sz="1200" dirty="0" err="1" smtClean="0">
                <a:latin typeface="Arial"/>
              </a:rPr>
              <a:t>Huczek</a:t>
            </a:r>
            <a:r>
              <a:rPr lang="en-US" sz="1200" dirty="0" smtClean="0">
                <a:latin typeface="Arial"/>
              </a:rPr>
              <a:t> is licensed </a:t>
            </a:r>
            <a:r>
              <a:rPr lang="en-US" sz="1200" dirty="0" smtClean="0">
                <a:latin typeface="Arial"/>
                <a:hlinkClick r:id="rId4"/>
              </a:rPr>
              <a:t>CC BY 2.0</a:t>
            </a:r>
            <a:endParaRPr lang="en-US" sz="1200" dirty="0">
              <a:latin typeface="Arial"/>
            </a:endParaRPr>
          </a:p>
        </p:txBody>
      </p:sp>
      <p:pic>
        <p:nvPicPr>
          <p:cNvPr id="4" name="Picture 3" descr="2988216443_9e1af5375f_b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4668" y="3541889"/>
            <a:ext cx="3852333" cy="2568222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735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3687626" y="880453"/>
            <a:ext cx="176874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cs typeface="Times New Roman" charset="0"/>
              </a:rPr>
              <a:t>One factor</a:t>
            </a:r>
            <a:endParaRPr lang="en-US" dirty="0"/>
          </a:p>
        </p:txBody>
      </p:sp>
      <p:sp>
        <p:nvSpPr>
          <p:cNvPr id="120859" name="Rectangle 27"/>
          <p:cNvSpPr>
            <a:spLocks noChangeArrowheads="1"/>
          </p:cNvSpPr>
          <p:nvPr/>
        </p:nvSpPr>
        <p:spPr bwMode="auto">
          <a:xfrm>
            <a:off x="1109742" y="5198171"/>
            <a:ext cx="692451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GB" sz="2000" dirty="0">
                <a:latin typeface="Arial"/>
                <a:cs typeface="Times New Roman" charset="0"/>
              </a:rPr>
              <a:t>x</a:t>
            </a:r>
            <a:r>
              <a:rPr lang="en-GB" sz="2000" dirty="0" smtClean="0">
                <a:latin typeface="Arial"/>
                <a:cs typeface="Times New Roman" charset="0"/>
              </a:rPr>
              <a:t> = a randomly selected individual experiencing a treatment</a:t>
            </a:r>
          </a:p>
          <a:p>
            <a:r>
              <a:rPr lang="en-GB" sz="2000" dirty="0" smtClean="0">
                <a:latin typeface="Arial"/>
                <a:cs typeface="Times New Roman" charset="0"/>
              </a:rPr>
              <a:t>   = an independent measurement</a:t>
            </a:r>
          </a:p>
          <a:p>
            <a:r>
              <a:rPr lang="en-GB" sz="2000" dirty="0">
                <a:latin typeface="Arial"/>
                <a:cs typeface="Times New Roman" charset="0"/>
              </a:rPr>
              <a:t> </a:t>
            </a:r>
            <a:r>
              <a:rPr lang="en-GB" sz="2000" dirty="0" smtClean="0">
                <a:latin typeface="Arial"/>
                <a:cs typeface="Times New Roman" charset="0"/>
              </a:rPr>
              <a:t>     sample size = 5 per level</a:t>
            </a:r>
            <a:endParaRPr lang="en-GB" sz="2000" dirty="0">
              <a:latin typeface="Arial"/>
              <a:cs typeface="Times New Roman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4764027"/>
              </p:ext>
            </p:extLst>
          </p:nvPr>
        </p:nvGraphicFramePr>
        <p:xfrm>
          <a:off x="2732609" y="1651000"/>
          <a:ext cx="5626100" cy="355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" name="Document" r:id="rId4" imgW="5626100" imgH="3556000" progId="Word.Document.12">
                  <p:embed/>
                </p:oleObj>
              </mc:Choice>
              <mc:Fallback>
                <p:oleObj name="Document" r:id="rId4" imgW="5626100" imgH="35560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32609" y="1651000"/>
                        <a:ext cx="5626100" cy="3556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37445" y="1622779"/>
            <a:ext cx="1056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Arial"/>
              </a:rPr>
              <a:t>Factor</a:t>
            </a:r>
            <a:endParaRPr lang="en-US" sz="2400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624" y="3143946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</a:rPr>
              <a:t>levels</a:t>
            </a:r>
            <a:endParaRPr lang="en-US" sz="2400" dirty="0">
              <a:latin typeface="Arial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494345" y="1895945"/>
            <a:ext cx="1238264" cy="9055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1480234" y="2398889"/>
            <a:ext cx="1280597" cy="96178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1463302" y="2751667"/>
            <a:ext cx="1269307" cy="6485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1474592" y="3228612"/>
            <a:ext cx="1258017" cy="17157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9" idx="3"/>
          </p:cNvCxnSpPr>
          <p:nvPr/>
        </p:nvCxnSpPr>
        <p:spPr>
          <a:xfrm>
            <a:off x="1406164" y="3374779"/>
            <a:ext cx="1326445" cy="273165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9" idx="3"/>
          </p:cNvCxnSpPr>
          <p:nvPr/>
        </p:nvCxnSpPr>
        <p:spPr>
          <a:xfrm>
            <a:off x="1406164" y="3374779"/>
            <a:ext cx="1323624" cy="736007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452012" y="3400187"/>
            <a:ext cx="1274955" cy="113110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825195" y="268113"/>
            <a:ext cx="54936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</a:rPr>
              <a:t>Perspective 1 on this experiment</a:t>
            </a:r>
            <a:endParaRPr lang="en-US" sz="28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99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59" name="Rectangle 27"/>
          <p:cNvSpPr>
            <a:spLocks noChangeArrowheads="1"/>
          </p:cNvSpPr>
          <p:nvPr/>
        </p:nvSpPr>
        <p:spPr bwMode="auto">
          <a:xfrm>
            <a:off x="1088575" y="5381614"/>
            <a:ext cx="696685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GB" sz="2000" dirty="0">
                <a:latin typeface="Arial"/>
                <a:cs typeface="Times New Roman" charset="0"/>
              </a:rPr>
              <a:t> </a:t>
            </a:r>
            <a:r>
              <a:rPr lang="en-GB" sz="2000" dirty="0" smtClean="0">
                <a:latin typeface="Arial"/>
                <a:cs typeface="Times New Roman" charset="0"/>
              </a:rPr>
              <a:t>x= a randomly selected individual experiencing a treatment</a:t>
            </a:r>
          </a:p>
          <a:p>
            <a:r>
              <a:rPr lang="en-GB" sz="2000" dirty="0" smtClean="0">
                <a:latin typeface="Arial"/>
                <a:cs typeface="Times New Roman" charset="0"/>
              </a:rPr>
              <a:t>   = an independent measurement</a:t>
            </a:r>
          </a:p>
          <a:p>
            <a:r>
              <a:rPr lang="en-GB" sz="2000" dirty="0">
                <a:latin typeface="Arial"/>
                <a:cs typeface="Times New Roman" charset="0"/>
              </a:rPr>
              <a:t> </a:t>
            </a:r>
            <a:r>
              <a:rPr lang="en-GB" sz="2000" dirty="0" smtClean="0">
                <a:latin typeface="Arial"/>
                <a:cs typeface="Times New Roman" charset="0"/>
              </a:rPr>
              <a:t>     sample size = 5 per </a:t>
            </a:r>
            <a:r>
              <a:rPr lang="en-GB" sz="2000" i="1" dirty="0" smtClean="0">
                <a:latin typeface="Arial"/>
                <a:cs typeface="Times New Roman" charset="0"/>
              </a:rPr>
              <a:t>treatment combination</a:t>
            </a:r>
            <a:endParaRPr lang="en-GB" sz="2000" i="1" dirty="0">
              <a:latin typeface="Arial"/>
              <a:cs typeface="Times New Roma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5195" y="268113"/>
            <a:ext cx="5393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</a:rPr>
              <a:t>Perspective 2 on this experiment</a:t>
            </a:r>
            <a:endParaRPr lang="en-US" sz="2800" dirty="0">
              <a:latin typeface="Arial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7605889" y="1834444"/>
          <a:ext cx="208280" cy="663223"/>
        </p:xfrm>
        <a:graphic>
          <a:graphicData uri="http://schemas.openxmlformats.org/drawingml/2006/table">
            <a:tbl>
              <a:tblPr/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322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131416"/>
              </p:ext>
            </p:extLst>
          </p:nvPr>
        </p:nvGraphicFramePr>
        <p:xfrm>
          <a:off x="2949211" y="2872455"/>
          <a:ext cx="6096000" cy="20726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Drug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Low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High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A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B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C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5561805" y="2342440"/>
            <a:ext cx="2420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</a:rPr>
              <a:t>Concentration</a:t>
            </a:r>
            <a:endParaRPr lang="en-US" sz="28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98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1836758" y="1049785"/>
            <a:ext cx="54704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Arial"/>
                <a:cs typeface="Times New Roman" charset="0"/>
              </a:rPr>
              <a:t>Two </a:t>
            </a:r>
            <a:r>
              <a:rPr lang="en-GB" sz="2800" dirty="0" smtClean="0">
                <a:solidFill>
                  <a:srgbClr val="FF0000"/>
                </a:solidFill>
                <a:latin typeface="Arial"/>
                <a:cs typeface="Times New Roman" charset="0"/>
              </a:rPr>
              <a:t>factors</a:t>
            </a:r>
            <a:r>
              <a:rPr lang="en-GB" sz="2800" dirty="0" smtClean="0">
                <a:latin typeface="Arial"/>
                <a:cs typeface="Times New Roman" charset="0"/>
              </a:rPr>
              <a:t>, </a:t>
            </a:r>
            <a:r>
              <a:rPr lang="en-GB" sz="2800" dirty="0">
                <a:latin typeface="Arial"/>
                <a:cs typeface="Times New Roman" charset="0"/>
              </a:rPr>
              <a:t>fully </a:t>
            </a:r>
            <a:r>
              <a:rPr lang="en-GB" sz="2800" dirty="0" smtClean="0">
                <a:latin typeface="Arial"/>
                <a:cs typeface="Times New Roman" charset="0"/>
              </a:rPr>
              <a:t>crossed design</a:t>
            </a:r>
            <a:endParaRPr lang="en-US" sz="900" dirty="0"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8067" y="2868790"/>
            <a:ext cx="1056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Arial"/>
              </a:rPr>
              <a:t>Factor</a:t>
            </a:r>
            <a:endParaRPr lang="en-US" sz="2400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624" y="3891829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</a:rPr>
              <a:t>levels</a:t>
            </a:r>
            <a:endParaRPr lang="en-US" sz="2400" dirty="0">
              <a:latin typeface="Arial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674967" y="3141956"/>
            <a:ext cx="1238264" cy="9055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480234" y="3767667"/>
            <a:ext cx="1464040" cy="3408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505635" y="4190403"/>
            <a:ext cx="1438639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406164" y="4190404"/>
            <a:ext cx="1507067" cy="42050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21189" y="1789290"/>
            <a:ext cx="1056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Arial"/>
              </a:rPr>
              <a:t>Factor</a:t>
            </a:r>
            <a:endParaRPr lang="en-US" sz="2400" dirty="0">
              <a:solidFill>
                <a:srgbClr val="0000FF"/>
              </a:solidFill>
              <a:latin typeface="Arial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078089" y="2062456"/>
            <a:ext cx="1516967" cy="54104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48023" y="1685662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</a:rPr>
              <a:t>levels</a:t>
            </a:r>
            <a:endParaRPr lang="en-US" sz="2400" dirty="0">
              <a:latin typeface="Arial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5602111" y="2187448"/>
            <a:ext cx="870634" cy="7857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540479" y="2212849"/>
            <a:ext cx="656188" cy="7603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7"/>
          <p:cNvSpPr>
            <a:spLocks noChangeArrowheads="1"/>
          </p:cNvSpPr>
          <p:nvPr/>
        </p:nvSpPr>
        <p:spPr bwMode="auto">
          <a:xfrm>
            <a:off x="1088575" y="5381614"/>
            <a:ext cx="696685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GB" sz="2000" dirty="0">
                <a:latin typeface="Arial"/>
                <a:cs typeface="Times New Roman" charset="0"/>
              </a:rPr>
              <a:t> </a:t>
            </a:r>
            <a:r>
              <a:rPr lang="en-GB" sz="2000" dirty="0" smtClean="0">
                <a:latin typeface="Arial"/>
                <a:cs typeface="Times New Roman" charset="0"/>
              </a:rPr>
              <a:t>x= a randomly selected individual experiencing a treatment</a:t>
            </a:r>
          </a:p>
          <a:p>
            <a:r>
              <a:rPr lang="en-GB" sz="2000" dirty="0" smtClean="0">
                <a:latin typeface="Arial"/>
                <a:cs typeface="Times New Roman" charset="0"/>
              </a:rPr>
              <a:t>   = an independent measurement</a:t>
            </a:r>
          </a:p>
          <a:p>
            <a:r>
              <a:rPr lang="en-GB" sz="2000" dirty="0">
                <a:latin typeface="Arial"/>
                <a:cs typeface="Times New Roman" charset="0"/>
              </a:rPr>
              <a:t> </a:t>
            </a:r>
            <a:r>
              <a:rPr lang="en-GB" sz="2000" dirty="0" smtClean="0">
                <a:latin typeface="Arial"/>
                <a:cs typeface="Times New Roman" charset="0"/>
              </a:rPr>
              <a:t>     sample size = 5 per </a:t>
            </a:r>
            <a:r>
              <a:rPr lang="en-GB" sz="2000" i="1" dirty="0" smtClean="0">
                <a:latin typeface="Arial"/>
                <a:cs typeface="Times New Roman" charset="0"/>
              </a:rPr>
              <a:t>treatment combination</a:t>
            </a:r>
            <a:endParaRPr lang="en-GB" sz="2000" i="1" dirty="0">
              <a:latin typeface="Arial"/>
              <a:cs typeface="Times New Roman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25195" y="268113"/>
            <a:ext cx="5393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</a:rPr>
              <a:t>Perspective 2 on this experiment</a:t>
            </a:r>
            <a:endParaRPr lang="en-US" sz="2800" dirty="0">
              <a:latin typeface="Arial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131416"/>
              </p:ext>
            </p:extLst>
          </p:nvPr>
        </p:nvGraphicFramePr>
        <p:xfrm>
          <a:off x="2949211" y="2872455"/>
          <a:ext cx="6096000" cy="20726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Drug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Low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High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A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B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C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561805" y="2342440"/>
            <a:ext cx="2420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</a:rPr>
              <a:t>Concentration</a:t>
            </a:r>
            <a:endParaRPr lang="en-US" sz="28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53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ChangeArrowheads="1"/>
          </p:cNvSpPr>
          <p:nvPr/>
        </p:nvSpPr>
        <p:spPr bwMode="auto">
          <a:xfrm>
            <a:off x="1836758" y="1049785"/>
            <a:ext cx="54704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GB" sz="2800" dirty="0">
                <a:latin typeface="Arial"/>
                <a:cs typeface="Times New Roman" charset="0"/>
              </a:rPr>
              <a:t>Two </a:t>
            </a:r>
            <a:r>
              <a:rPr lang="en-GB" sz="2800" dirty="0" smtClean="0">
                <a:latin typeface="Arial"/>
                <a:cs typeface="Times New Roman" charset="0"/>
              </a:rPr>
              <a:t>factors, </a:t>
            </a:r>
            <a:r>
              <a:rPr lang="en-GB" sz="2800" dirty="0">
                <a:solidFill>
                  <a:srgbClr val="FF0000"/>
                </a:solidFill>
                <a:latin typeface="Arial"/>
                <a:cs typeface="Times New Roman" charset="0"/>
              </a:rPr>
              <a:t>fully </a:t>
            </a:r>
            <a:r>
              <a:rPr lang="en-GB" sz="2800" dirty="0" smtClean="0">
                <a:solidFill>
                  <a:srgbClr val="FF0000"/>
                </a:solidFill>
                <a:latin typeface="Arial"/>
                <a:cs typeface="Times New Roman" charset="0"/>
              </a:rPr>
              <a:t>crossed design</a:t>
            </a:r>
            <a:endParaRPr lang="en-US" sz="900" dirty="0">
              <a:solidFill>
                <a:srgbClr val="FF0000"/>
              </a:solidFill>
              <a:latin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8067" y="2868790"/>
            <a:ext cx="1056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Arial"/>
              </a:rPr>
              <a:t>Factor</a:t>
            </a:r>
            <a:endParaRPr lang="en-US" sz="2400" dirty="0">
              <a:solidFill>
                <a:srgbClr val="0000FF"/>
              </a:solidFill>
              <a:latin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4624" y="3891829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</a:rPr>
              <a:t>levels</a:t>
            </a:r>
            <a:endParaRPr lang="en-US" sz="2400" dirty="0">
              <a:latin typeface="Arial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674967" y="3141956"/>
            <a:ext cx="1238264" cy="9055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480234" y="3767667"/>
            <a:ext cx="1464040" cy="34089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1505635" y="4190403"/>
            <a:ext cx="1438639" cy="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406164" y="4190404"/>
            <a:ext cx="1507067" cy="420509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21189" y="1789290"/>
            <a:ext cx="10569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  <a:latin typeface="Arial"/>
              </a:rPr>
              <a:t>Factor</a:t>
            </a:r>
            <a:endParaRPr lang="en-US" sz="2400" dirty="0">
              <a:solidFill>
                <a:srgbClr val="0000FF"/>
              </a:solidFill>
              <a:latin typeface="Arial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4078089" y="2062456"/>
            <a:ext cx="1516967" cy="541040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48023" y="1685662"/>
            <a:ext cx="97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Arial"/>
              </a:rPr>
              <a:t>levels</a:t>
            </a:r>
            <a:endParaRPr lang="en-US" sz="2400" dirty="0">
              <a:latin typeface="Arial"/>
            </a:endParaRPr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5602111" y="2187448"/>
            <a:ext cx="870634" cy="785763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6540479" y="2212849"/>
            <a:ext cx="656188" cy="76036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27"/>
          <p:cNvSpPr>
            <a:spLocks noChangeArrowheads="1"/>
          </p:cNvSpPr>
          <p:nvPr/>
        </p:nvSpPr>
        <p:spPr bwMode="auto">
          <a:xfrm>
            <a:off x="1088575" y="5381614"/>
            <a:ext cx="696685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r>
              <a:rPr lang="en-GB" sz="2000" dirty="0">
                <a:latin typeface="Arial"/>
                <a:cs typeface="Times New Roman" charset="0"/>
              </a:rPr>
              <a:t> </a:t>
            </a:r>
            <a:r>
              <a:rPr lang="en-GB" sz="2000" dirty="0" smtClean="0">
                <a:latin typeface="Arial"/>
                <a:cs typeface="Times New Roman" charset="0"/>
              </a:rPr>
              <a:t>x= a randomly selected individual experiencing a treatment</a:t>
            </a:r>
          </a:p>
          <a:p>
            <a:r>
              <a:rPr lang="en-GB" sz="2000" dirty="0" smtClean="0">
                <a:latin typeface="Arial"/>
                <a:cs typeface="Times New Roman" charset="0"/>
              </a:rPr>
              <a:t>   = an independent measurement</a:t>
            </a:r>
          </a:p>
          <a:p>
            <a:r>
              <a:rPr lang="en-GB" sz="2000" dirty="0">
                <a:latin typeface="Arial"/>
                <a:cs typeface="Times New Roman" charset="0"/>
              </a:rPr>
              <a:t> </a:t>
            </a:r>
            <a:r>
              <a:rPr lang="en-GB" sz="2000" dirty="0" smtClean="0">
                <a:latin typeface="Arial"/>
                <a:cs typeface="Times New Roman" charset="0"/>
              </a:rPr>
              <a:t>     sample size = 5 per </a:t>
            </a:r>
            <a:r>
              <a:rPr lang="en-GB" sz="2000" i="1" dirty="0" smtClean="0">
                <a:latin typeface="Arial"/>
                <a:cs typeface="Times New Roman" charset="0"/>
              </a:rPr>
              <a:t>treatment combination</a:t>
            </a:r>
            <a:endParaRPr lang="en-GB" sz="2000" i="1" dirty="0">
              <a:latin typeface="Arial"/>
              <a:cs typeface="Times New Roman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825195" y="268113"/>
            <a:ext cx="53938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</a:rPr>
              <a:t>Perspective 2 on this experiment</a:t>
            </a:r>
            <a:endParaRPr lang="en-US" sz="2800" dirty="0">
              <a:latin typeface="Arial"/>
            </a:endParaRP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6946462"/>
              </p:ext>
            </p:extLst>
          </p:nvPr>
        </p:nvGraphicFramePr>
        <p:xfrm>
          <a:off x="2949211" y="2872455"/>
          <a:ext cx="6096000" cy="20726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Drug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Low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High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A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B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C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Arial"/>
                        </a:rPr>
                        <a:t>XXXXX</a:t>
                      </a:r>
                      <a:endParaRPr lang="en-US" sz="2800" dirty="0">
                        <a:latin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561805" y="2342440"/>
            <a:ext cx="24202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/>
              </a:rPr>
              <a:t>Concentration</a:t>
            </a:r>
            <a:endParaRPr lang="en-US" sz="2800" dirty="0">
              <a:latin typeface="Arial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BBC8D-BF0B-3F47-801A-6B859047153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166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4919</TotalTime>
  <Words>822</Words>
  <Application>Microsoft Office PowerPoint</Application>
  <PresentationFormat>On-screen Show (4:3)</PresentationFormat>
  <Paragraphs>212</Paragraphs>
  <Slides>13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ＭＳ Ｐゴシック</vt:lpstr>
      <vt:lpstr>Arial</vt:lpstr>
      <vt:lpstr>Calibri</vt:lpstr>
      <vt:lpstr>Times New Roman</vt:lpstr>
      <vt:lpstr>Wingdings</vt:lpstr>
      <vt:lpstr>Office Theme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Evolution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Crispin Jordan</dc:creator>
  <cp:lastModifiedBy>Sarah Martin</cp:lastModifiedBy>
  <cp:revision>345</cp:revision>
  <dcterms:created xsi:type="dcterms:W3CDTF">2017-08-28T12:37:21Z</dcterms:created>
  <dcterms:modified xsi:type="dcterms:W3CDTF">2022-10-12T11:40:18Z</dcterms:modified>
</cp:coreProperties>
</file>