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440" r:id="rId2"/>
    <p:sldId id="491" r:id="rId3"/>
    <p:sldId id="441" r:id="rId4"/>
    <p:sldId id="442" r:id="rId5"/>
    <p:sldId id="443" r:id="rId6"/>
    <p:sldId id="444" r:id="rId7"/>
    <p:sldId id="445" r:id="rId8"/>
    <p:sldId id="446" r:id="rId9"/>
    <p:sldId id="447" r:id="rId10"/>
    <p:sldId id="448" r:id="rId11"/>
    <p:sldId id="449" r:id="rId12"/>
    <p:sldId id="450" r:id="rId13"/>
    <p:sldId id="451" r:id="rId14"/>
    <p:sldId id="452" r:id="rId15"/>
    <p:sldId id="453" r:id="rId16"/>
    <p:sldId id="486" r:id="rId17"/>
    <p:sldId id="496" r:id="rId18"/>
    <p:sldId id="497" r:id="rId19"/>
    <p:sldId id="495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4C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36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5.wmf"/><Relationship Id="rId1" Type="http://schemas.openxmlformats.org/officeDocument/2006/relationships/image" Target="../media/image6.wmf"/><Relationship Id="rId6" Type="http://schemas.openxmlformats.org/officeDocument/2006/relationships/image" Target="../media/image1.wmf"/><Relationship Id="rId5" Type="http://schemas.openxmlformats.org/officeDocument/2006/relationships/image" Target="../media/image2.wmf"/><Relationship Id="rId4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8286E3-052F-B44C-BC42-9A4D6002DC2F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6F42-BD40-1B4D-83C5-302B557FB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6328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EC9841-2D31-D74C-9FA6-8FB1A2F3F5EA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615242-DB04-ED4A-B3A9-CF184E8AB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6940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8DB8E2-BE2C-FF4F-AC10-02523D01D91C}" type="slidenum">
              <a:rPr lang="en-GB"/>
              <a:pPr/>
              <a:t>2</a:t>
            </a:fld>
            <a:endParaRPr lang="en-GB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Factors </a:t>
            </a:r>
            <a:r>
              <a:rPr lang="en-US" dirty="0" err="1" smtClean="0"/>
              <a:t>vs</a:t>
            </a:r>
            <a:r>
              <a:rPr lang="en-US" dirty="0" smtClean="0"/>
              <a:t> levels</a:t>
            </a: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8DB8E2-BE2C-FF4F-AC10-02523D01D91C}" type="slidenum">
              <a:rPr lang="en-GB"/>
              <a:pPr/>
              <a:t>16</a:t>
            </a:fld>
            <a:endParaRPr lang="en-GB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8DB8E2-BE2C-FF4F-AC10-02523D01D91C}" type="slidenum">
              <a:rPr lang="en-GB"/>
              <a:pPr/>
              <a:t>17</a:t>
            </a:fld>
            <a:endParaRPr lang="en-GB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8DB8E2-BE2C-FF4F-AC10-02523D01D91C}" type="slidenum">
              <a:rPr lang="en-GB"/>
              <a:pPr/>
              <a:t>18</a:t>
            </a:fld>
            <a:endParaRPr lang="en-GB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8DB8E2-BE2C-FF4F-AC10-02523D01D91C}" type="slidenum">
              <a:rPr lang="en-GB"/>
              <a:pPr/>
              <a:t>19</a:t>
            </a:fld>
            <a:endParaRPr lang="en-GB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800F7-85BB-9443-B73A-CDD316CE06A8}" type="datetime1">
              <a:rPr lang="en-CA" smtClean="0"/>
              <a:t>2022-10-12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97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43D0E-B5B2-4040-80D3-208F4F9603CE}" type="datetime1">
              <a:rPr lang="en-CA" smtClean="0"/>
              <a:t>2022-10-12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609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C70AE-655E-034C-AC64-A66BB2688FF7}" type="datetime1">
              <a:rPr lang="en-CA" smtClean="0"/>
              <a:t>2022-10-12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669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4BDD-C6A6-D445-A462-C33D01D341D9}" type="datetime1">
              <a:rPr lang="en-CA" smtClean="0"/>
              <a:t>2022-10-12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279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33217-A8E8-E34F-BFE9-8A29F565459A}" type="datetime1">
              <a:rPr lang="en-CA" smtClean="0"/>
              <a:t>2022-10-12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708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CB38-166E-0F47-A7F2-5665511A0F27}" type="datetime1">
              <a:rPr lang="en-CA" smtClean="0"/>
              <a:t>2022-10-12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780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D9236-3B35-484A-B712-D222794C3126}" type="datetime1">
              <a:rPr lang="en-CA" smtClean="0"/>
              <a:t>2022-10-12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590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FAB8C-3018-0244-B434-0F6D2AB1FD27}" type="datetime1">
              <a:rPr lang="en-CA" smtClean="0"/>
              <a:t>2022-10-12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849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8EE9-F549-6941-A6BC-F2487D2E30CA}" type="datetime1">
              <a:rPr lang="en-CA" smtClean="0"/>
              <a:t>2022-10-12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542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2A31-DA93-2948-A6B7-229A74477F1A}" type="datetime1">
              <a:rPr lang="en-CA" smtClean="0"/>
              <a:t>2022-10-12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990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361B3-45D9-3F49-9E87-E2F71FD1D0BD}" type="datetime1">
              <a:rPr lang="en-CA" smtClean="0"/>
              <a:t>2022-10-12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874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02810-E0A9-4341-BC31-A93281873F4F}" type="datetime1">
              <a:rPr lang="en-CA" smtClean="0"/>
              <a:t>2022-10-12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BBC8D-BF0B-3F47-801A-6B8590471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732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6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3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1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1540" y="2644170"/>
            <a:ext cx="886092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latin typeface="Arial"/>
              </a:rPr>
              <a:t>Visual detection of main effects and interactions</a:t>
            </a:r>
          </a:p>
          <a:p>
            <a:pPr algn="ctr"/>
            <a:endParaRPr lang="en-US" sz="3200" dirty="0">
              <a:latin typeface="Arial"/>
            </a:endParaRPr>
          </a:p>
          <a:p>
            <a:pPr algn="ctr"/>
            <a:r>
              <a:rPr lang="en-US" sz="3200" dirty="0" smtClean="0">
                <a:latin typeface="Arial"/>
              </a:rPr>
              <a:t>(Some practice with interactions)</a:t>
            </a:r>
            <a:endParaRPr lang="en-US" sz="3200" dirty="0">
              <a:latin typeface="Arial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51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1" name="Text Box 3"/>
          <p:cNvSpPr txBox="1">
            <a:spLocks noChangeArrowheads="1"/>
          </p:cNvSpPr>
          <p:nvPr/>
        </p:nvSpPr>
        <p:spPr bwMode="auto">
          <a:xfrm>
            <a:off x="519113" y="5681663"/>
            <a:ext cx="295465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000" dirty="0">
                <a:latin typeface="Arial"/>
              </a:rPr>
              <a:t>Treatment: 		Yes</a:t>
            </a:r>
          </a:p>
          <a:p>
            <a:r>
              <a:rPr lang="en-GB" sz="2000" dirty="0">
                <a:latin typeface="Arial"/>
              </a:rPr>
              <a:t>Gender:			Yes</a:t>
            </a:r>
          </a:p>
          <a:p>
            <a:r>
              <a:rPr lang="en-GB" sz="2000" dirty="0">
                <a:latin typeface="Arial"/>
              </a:rPr>
              <a:t>Treatment*Gender: 	Yes</a:t>
            </a:r>
            <a:r>
              <a:rPr lang="en-GB" dirty="0">
                <a:latin typeface="Arial"/>
              </a:rPr>
              <a:t>	</a:t>
            </a:r>
            <a:endParaRPr lang="en-US" dirty="0">
              <a:latin typeface="Arial"/>
            </a:endParaRPr>
          </a:p>
        </p:txBody>
      </p:sp>
      <p:graphicFrame>
        <p:nvGraphicFramePr>
          <p:cNvPr id="1556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7321777"/>
              </p:ext>
            </p:extLst>
          </p:nvPr>
        </p:nvGraphicFramePr>
        <p:xfrm>
          <a:off x="850900" y="747595"/>
          <a:ext cx="7442201" cy="49614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871" name="Graph" r:id="rId3" imgW="5486400" imgH="3657600" progId="MtbGraph.Document">
                  <p:embed/>
                </p:oleObj>
              </mc:Choice>
              <mc:Fallback>
                <p:oleObj name="Graph" r:id="rId3" imgW="5486400" imgH="3657600" progId="MtbGraph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0900" y="747595"/>
                        <a:ext cx="7442201" cy="49614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3205" y="333375"/>
            <a:ext cx="903499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000" dirty="0">
                <a:latin typeface="Arial"/>
              </a:rPr>
              <a:t>Does the effect of a blood pressure drug depend on the gender of the patient?</a:t>
            </a:r>
            <a:endParaRPr lang="en-US" sz="2000" dirty="0">
              <a:latin typeface="Arial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26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19113" y="5681663"/>
            <a:ext cx="295465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000" dirty="0">
                <a:latin typeface="Arial"/>
              </a:rPr>
              <a:t>Treatment: 		</a:t>
            </a:r>
            <a:r>
              <a:rPr lang="en-GB" sz="2000" dirty="0" smtClean="0">
                <a:latin typeface="Arial"/>
              </a:rPr>
              <a:t>?</a:t>
            </a:r>
            <a:endParaRPr lang="en-GB" sz="2000" dirty="0">
              <a:latin typeface="Arial"/>
            </a:endParaRPr>
          </a:p>
          <a:p>
            <a:r>
              <a:rPr lang="en-GB" sz="2000" dirty="0">
                <a:latin typeface="Arial"/>
              </a:rPr>
              <a:t>Gender:			</a:t>
            </a:r>
            <a:r>
              <a:rPr lang="en-GB" sz="2000" dirty="0" smtClean="0">
                <a:latin typeface="Arial"/>
              </a:rPr>
              <a:t>?</a:t>
            </a:r>
            <a:endParaRPr lang="en-GB" sz="2000" dirty="0">
              <a:latin typeface="Arial"/>
            </a:endParaRPr>
          </a:p>
          <a:p>
            <a:r>
              <a:rPr lang="en-GB" sz="2000" dirty="0">
                <a:latin typeface="Arial"/>
              </a:rPr>
              <a:t>Treatment*Gender: 	</a:t>
            </a:r>
            <a:r>
              <a:rPr lang="en-GB" sz="2000" dirty="0" smtClean="0">
                <a:latin typeface="Arial"/>
              </a:rPr>
              <a:t>?</a:t>
            </a:r>
            <a:r>
              <a:rPr lang="en-GB" dirty="0"/>
              <a:t>	</a:t>
            </a:r>
            <a:endParaRPr lang="en-US" dirty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3205" y="333375"/>
            <a:ext cx="903499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000" dirty="0">
                <a:latin typeface="Arial"/>
              </a:rPr>
              <a:t>Does the effect of a blood pressure drug depend on the gender of the patient?</a:t>
            </a:r>
            <a:endParaRPr lang="en-US" sz="2000" dirty="0">
              <a:latin typeface="Arial"/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048877"/>
              </p:ext>
            </p:extLst>
          </p:nvPr>
        </p:nvGraphicFramePr>
        <p:xfrm>
          <a:off x="860867" y="761707"/>
          <a:ext cx="7422267" cy="49481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95" name="Graph" r:id="rId3" imgW="5486400" imgH="3657600" progId="MtbGraph.Document">
                  <p:embed/>
                </p:oleObj>
              </mc:Choice>
              <mc:Fallback>
                <p:oleObj name="Graph" r:id="rId3" imgW="5486400" imgH="3657600" progId="MtbGraph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0867" y="761707"/>
                        <a:ext cx="7422267" cy="49481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13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5" name="Text Box 3"/>
          <p:cNvSpPr txBox="1">
            <a:spLocks noChangeArrowheads="1"/>
          </p:cNvSpPr>
          <p:nvPr/>
        </p:nvSpPr>
        <p:spPr bwMode="auto">
          <a:xfrm>
            <a:off x="519113" y="5681663"/>
            <a:ext cx="295465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000" dirty="0">
                <a:latin typeface="Arial"/>
              </a:rPr>
              <a:t>Treatment: 		Yes</a:t>
            </a:r>
          </a:p>
          <a:p>
            <a:r>
              <a:rPr lang="en-GB" sz="2000" dirty="0">
                <a:latin typeface="Arial"/>
              </a:rPr>
              <a:t>Gender:			Yes</a:t>
            </a:r>
          </a:p>
          <a:p>
            <a:r>
              <a:rPr lang="en-GB" sz="2000" dirty="0">
                <a:latin typeface="Arial"/>
              </a:rPr>
              <a:t>Treatment*Gender: 	Yes</a:t>
            </a:r>
            <a:r>
              <a:rPr lang="en-GB" dirty="0">
                <a:latin typeface="Arial"/>
              </a:rPr>
              <a:t>	</a:t>
            </a:r>
            <a:endParaRPr lang="en-US" dirty="0">
              <a:latin typeface="Arial"/>
            </a:endParaRPr>
          </a:p>
        </p:txBody>
      </p:sp>
      <p:graphicFrame>
        <p:nvGraphicFramePr>
          <p:cNvPr id="15667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7279682"/>
              </p:ext>
            </p:extLst>
          </p:nvPr>
        </p:nvGraphicFramePr>
        <p:xfrm>
          <a:off x="860867" y="761707"/>
          <a:ext cx="7422267" cy="49481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919" name="Graph" r:id="rId3" imgW="5486400" imgH="3657600" progId="MtbGraph.Document">
                  <p:embed/>
                </p:oleObj>
              </mc:Choice>
              <mc:Fallback>
                <p:oleObj name="Graph" r:id="rId3" imgW="5486400" imgH="3657600" progId="MtbGraph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0867" y="761707"/>
                        <a:ext cx="7422267" cy="49481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3205" y="333375"/>
            <a:ext cx="903499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000" dirty="0">
                <a:latin typeface="Arial"/>
              </a:rPr>
              <a:t>Does the effect of a blood pressure drug depend on the gender of the patient?</a:t>
            </a:r>
            <a:endParaRPr lang="en-US" sz="2000" dirty="0">
              <a:latin typeface="Arial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61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19113" y="5681663"/>
            <a:ext cx="295465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000" dirty="0">
                <a:latin typeface="Arial"/>
              </a:rPr>
              <a:t>Treatment: 		</a:t>
            </a:r>
            <a:r>
              <a:rPr lang="en-GB" sz="2000" dirty="0" smtClean="0">
                <a:latin typeface="Arial"/>
              </a:rPr>
              <a:t>?</a:t>
            </a:r>
            <a:endParaRPr lang="en-GB" sz="2000" dirty="0">
              <a:latin typeface="Arial"/>
            </a:endParaRPr>
          </a:p>
          <a:p>
            <a:r>
              <a:rPr lang="en-GB" sz="2000" dirty="0">
                <a:latin typeface="Arial"/>
              </a:rPr>
              <a:t>Gender:			</a:t>
            </a:r>
            <a:r>
              <a:rPr lang="en-GB" sz="2000" dirty="0" smtClean="0">
                <a:latin typeface="Arial"/>
              </a:rPr>
              <a:t>?</a:t>
            </a:r>
            <a:endParaRPr lang="en-GB" sz="2000" dirty="0">
              <a:latin typeface="Arial"/>
            </a:endParaRPr>
          </a:p>
          <a:p>
            <a:r>
              <a:rPr lang="en-GB" sz="2000" dirty="0">
                <a:latin typeface="Arial"/>
              </a:rPr>
              <a:t>Treatment*Gender: 	</a:t>
            </a:r>
            <a:r>
              <a:rPr lang="en-GB" sz="2000" dirty="0" smtClean="0">
                <a:latin typeface="Arial"/>
              </a:rPr>
              <a:t>?</a:t>
            </a:r>
            <a:r>
              <a:rPr lang="en-GB" dirty="0">
                <a:latin typeface="Arial"/>
              </a:rPr>
              <a:t>	</a:t>
            </a:r>
            <a:endParaRPr lang="en-US" dirty="0">
              <a:latin typeface="Arial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3205" y="333375"/>
            <a:ext cx="903499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000" dirty="0">
                <a:latin typeface="Arial"/>
              </a:rPr>
              <a:t>Does the effect of a blood pressure drug depend on the gender of the patient?</a:t>
            </a:r>
            <a:endParaRPr lang="en-US" sz="2000" dirty="0">
              <a:latin typeface="Arial"/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4464106"/>
              </p:ext>
            </p:extLst>
          </p:nvPr>
        </p:nvGraphicFramePr>
        <p:xfrm>
          <a:off x="860867" y="761707"/>
          <a:ext cx="7422266" cy="49481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943" name="Graph" r:id="rId3" imgW="5486400" imgH="3657600" progId="MtbGraph.Document">
                  <p:embed/>
                </p:oleObj>
              </mc:Choice>
              <mc:Fallback>
                <p:oleObj name="Graph" r:id="rId3" imgW="5486400" imgH="3657600" progId="MtbGraph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0867" y="761707"/>
                        <a:ext cx="7422266" cy="49481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28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9" name="Text Box 3"/>
          <p:cNvSpPr txBox="1">
            <a:spLocks noChangeArrowheads="1"/>
          </p:cNvSpPr>
          <p:nvPr/>
        </p:nvSpPr>
        <p:spPr bwMode="auto">
          <a:xfrm>
            <a:off x="519113" y="5681663"/>
            <a:ext cx="295465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000" dirty="0">
                <a:latin typeface="Arial"/>
              </a:rPr>
              <a:t>Treatment: 		No</a:t>
            </a:r>
          </a:p>
          <a:p>
            <a:r>
              <a:rPr lang="en-GB" sz="2000" dirty="0">
                <a:latin typeface="Arial"/>
              </a:rPr>
              <a:t>Gender:			No</a:t>
            </a:r>
          </a:p>
          <a:p>
            <a:r>
              <a:rPr lang="en-GB" sz="2000" dirty="0">
                <a:latin typeface="Arial"/>
              </a:rPr>
              <a:t>Treatment*Gender: 	Yes	</a:t>
            </a:r>
            <a:endParaRPr lang="en-US" sz="2000" dirty="0">
              <a:latin typeface="Arial"/>
            </a:endParaRPr>
          </a:p>
        </p:txBody>
      </p:sp>
      <p:graphicFrame>
        <p:nvGraphicFramePr>
          <p:cNvPr id="15770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2046568"/>
              </p:ext>
            </p:extLst>
          </p:nvPr>
        </p:nvGraphicFramePr>
        <p:xfrm>
          <a:off x="860867" y="761707"/>
          <a:ext cx="7422266" cy="49481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967" name="Graph" r:id="rId3" imgW="5486400" imgH="3657600" progId="MtbGraph.Document">
                  <p:embed/>
                </p:oleObj>
              </mc:Choice>
              <mc:Fallback>
                <p:oleObj name="Graph" r:id="rId3" imgW="5486400" imgH="3657600" progId="MtbGraph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0867" y="761707"/>
                        <a:ext cx="7422266" cy="49481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3205" y="333375"/>
            <a:ext cx="903499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000" dirty="0">
                <a:latin typeface="Arial"/>
              </a:rPr>
              <a:t>Does the effect of a blood pressure drug depend on the gender of the patient?</a:t>
            </a:r>
            <a:endParaRPr lang="en-US" sz="2000" dirty="0">
              <a:latin typeface="Arial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19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8722" name="Object 2"/>
          <p:cNvGraphicFramePr>
            <a:graphicFrameLocks noChangeAspect="1"/>
          </p:cNvGraphicFramePr>
          <p:nvPr/>
        </p:nvGraphicFramePr>
        <p:xfrm>
          <a:off x="5364163" y="4221163"/>
          <a:ext cx="3095625" cy="206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591" name="Graph" r:id="rId3" imgW="5486400" imgH="3657600" progId="MtbGraph.Document">
                  <p:embed/>
                </p:oleObj>
              </mc:Choice>
              <mc:Fallback>
                <p:oleObj name="Graph" r:id="rId3" imgW="5486400" imgH="3657600" progId="MtbGraph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4221163"/>
                        <a:ext cx="3095625" cy="206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8723" name="Object 3"/>
          <p:cNvGraphicFramePr>
            <a:graphicFrameLocks noChangeAspect="1"/>
          </p:cNvGraphicFramePr>
          <p:nvPr/>
        </p:nvGraphicFramePr>
        <p:xfrm>
          <a:off x="5364163" y="2205038"/>
          <a:ext cx="3095625" cy="206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592" name="Graph" r:id="rId5" imgW="5486400" imgH="3657600" progId="MtbGraph.Document">
                  <p:embed/>
                </p:oleObj>
              </mc:Choice>
              <mc:Fallback>
                <p:oleObj name="Graph" r:id="rId5" imgW="5486400" imgH="3657600" progId="MtbGraph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2205038"/>
                        <a:ext cx="3095625" cy="206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8724" name="Object 4"/>
          <p:cNvGraphicFramePr>
            <a:graphicFrameLocks noChangeAspect="1"/>
          </p:cNvGraphicFramePr>
          <p:nvPr/>
        </p:nvGraphicFramePr>
        <p:xfrm>
          <a:off x="5364163" y="188913"/>
          <a:ext cx="3095625" cy="206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593" name="Graph" r:id="rId7" imgW="5486400" imgH="3657600" progId="MtbGraph.Document">
                  <p:embed/>
                </p:oleObj>
              </mc:Choice>
              <mc:Fallback>
                <p:oleObj name="Graph" r:id="rId7" imgW="5486400" imgH="3657600" progId="MtbGraph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188913"/>
                        <a:ext cx="3095625" cy="206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8725" name="Object 5"/>
          <p:cNvGraphicFramePr>
            <a:graphicFrameLocks noChangeAspect="1"/>
          </p:cNvGraphicFramePr>
          <p:nvPr/>
        </p:nvGraphicFramePr>
        <p:xfrm>
          <a:off x="611188" y="4221163"/>
          <a:ext cx="3024187" cy="2017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594" name="Graph" r:id="rId9" imgW="5486400" imgH="3657600" progId="MtbGraph.Document">
                  <p:embed/>
                </p:oleObj>
              </mc:Choice>
              <mc:Fallback>
                <p:oleObj name="Graph" r:id="rId9" imgW="5486400" imgH="3657600" progId="MtbGraph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4221163"/>
                        <a:ext cx="3024187" cy="2017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8726" name="Object 6"/>
          <p:cNvGraphicFramePr>
            <a:graphicFrameLocks noChangeAspect="1"/>
          </p:cNvGraphicFramePr>
          <p:nvPr/>
        </p:nvGraphicFramePr>
        <p:xfrm>
          <a:off x="611188" y="2205038"/>
          <a:ext cx="3024187" cy="201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595" name="Graph" r:id="rId11" imgW="5486400" imgH="3657600" progId="MtbGraph.Document">
                  <p:embed/>
                </p:oleObj>
              </mc:Choice>
              <mc:Fallback>
                <p:oleObj name="Graph" r:id="rId11" imgW="5486400" imgH="3657600" progId="MtbGraph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2205038"/>
                        <a:ext cx="3024187" cy="201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8727" name="Object 7"/>
          <p:cNvGraphicFramePr>
            <a:graphicFrameLocks noChangeAspect="1"/>
          </p:cNvGraphicFramePr>
          <p:nvPr/>
        </p:nvGraphicFramePr>
        <p:xfrm>
          <a:off x="611188" y="188913"/>
          <a:ext cx="3030537" cy="202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596" name="Graph" r:id="rId13" imgW="5486400" imgH="3657600" progId="MtbGraph.Document">
                  <p:embed/>
                </p:oleObj>
              </mc:Choice>
              <mc:Fallback>
                <p:oleObj name="Graph" r:id="rId13" imgW="5486400" imgH="3657600" progId="MtbGraph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188913"/>
                        <a:ext cx="3030537" cy="2020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8728" name="Text Box 8"/>
          <p:cNvSpPr txBox="1">
            <a:spLocks noChangeArrowheads="1"/>
          </p:cNvSpPr>
          <p:nvPr/>
        </p:nvSpPr>
        <p:spPr bwMode="auto">
          <a:xfrm>
            <a:off x="592138" y="6329363"/>
            <a:ext cx="79608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000" dirty="0">
                <a:latin typeface="Arial"/>
              </a:rPr>
              <a:t>No interaction: Lines parallel	</a:t>
            </a:r>
            <a:r>
              <a:rPr lang="en-GB" sz="2000" dirty="0" smtClean="0">
                <a:latin typeface="Arial"/>
              </a:rPr>
              <a:t>   </a:t>
            </a:r>
            <a:r>
              <a:rPr lang="en-GB" sz="2000" dirty="0">
                <a:latin typeface="Arial"/>
              </a:rPr>
              <a:t>	</a:t>
            </a:r>
            <a:r>
              <a:rPr lang="en-GB" sz="2000" dirty="0" smtClean="0">
                <a:latin typeface="Arial"/>
              </a:rPr>
              <a:t>       Interaction</a:t>
            </a:r>
            <a:r>
              <a:rPr lang="en-GB" sz="2000" dirty="0">
                <a:latin typeface="Arial"/>
              </a:rPr>
              <a:t>: lines not parallel</a:t>
            </a:r>
            <a:endParaRPr lang="en-US" sz="2000" dirty="0">
              <a:latin typeface="Arial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6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16</a:t>
            </a:fld>
            <a:endParaRPr lang="en-US"/>
          </a:p>
        </p:txBody>
      </p:sp>
      <p:pic>
        <p:nvPicPr>
          <p:cNvPr id="3" name="Picture 2" descr="Rplot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2078" y="886179"/>
            <a:ext cx="4399845" cy="4399845"/>
          </a:xfrm>
          <a:prstGeom prst="rect">
            <a:avLst/>
          </a:prstGeom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875415" y="545040"/>
            <a:ext cx="7393170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200" dirty="0" smtClean="0">
                <a:latin typeface="Arial"/>
              </a:rPr>
              <a:t>Does this figure suggest an interaction?</a:t>
            </a:r>
            <a:endParaRPr lang="en-US" sz="320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1860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17</a:t>
            </a:fld>
            <a:endParaRPr lang="en-US"/>
          </a:p>
        </p:txBody>
      </p:sp>
      <p:pic>
        <p:nvPicPr>
          <p:cNvPr id="3" name="Picture 2" descr="Rplot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2078" y="886179"/>
            <a:ext cx="4399845" cy="4399845"/>
          </a:xfrm>
          <a:prstGeom prst="rect">
            <a:avLst/>
          </a:prstGeom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875415" y="545040"/>
            <a:ext cx="7393170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200" dirty="0" smtClean="0">
                <a:latin typeface="Arial"/>
              </a:rPr>
              <a:t>Does this figure suggest an interaction?</a:t>
            </a:r>
            <a:endParaRPr lang="en-US" sz="3200" dirty="0">
              <a:latin typeface="Arial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44981" y="4961818"/>
            <a:ext cx="910437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000" dirty="0" smtClean="0">
                <a:latin typeface="Arial"/>
              </a:rPr>
              <a:t>Difficult to tell whether an interaction is present, due to uncertainty in estimates</a:t>
            </a:r>
          </a:p>
          <a:p>
            <a:endParaRPr lang="en-GB" sz="200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8073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18</a:t>
            </a:fld>
            <a:endParaRPr lang="en-US"/>
          </a:p>
        </p:txBody>
      </p:sp>
      <p:pic>
        <p:nvPicPr>
          <p:cNvPr id="3" name="Picture 2" descr="Rplot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2078" y="886179"/>
            <a:ext cx="4399845" cy="4399845"/>
          </a:xfrm>
          <a:prstGeom prst="rect">
            <a:avLst/>
          </a:prstGeom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875415" y="545040"/>
            <a:ext cx="7393170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200" dirty="0" smtClean="0">
                <a:latin typeface="Arial"/>
              </a:rPr>
              <a:t>Does this figure suggest an interaction?</a:t>
            </a:r>
            <a:endParaRPr lang="en-US" sz="3200" dirty="0">
              <a:latin typeface="Arial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44981" y="4961818"/>
            <a:ext cx="910437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000" dirty="0" smtClean="0">
                <a:latin typeface="Arial"/>
              </a:rPr>
              <a:t>Difficult to tell whether an interaction is present, due to uncertainty in estimates</a:t>
            </a:r>
          </a:p>
          <a:p>
            <a:endParaRPr lang="en-GB" sz="2000" dirty="0">
              <a:latin typeface="Arial"/>
            </a:endParaRPr>
          </a:p>
          <a:p>
            <a:r>
              <a:rPr lang="en-US" sz="2000" dirty="0" smtClean="0">
                <a:latin typeface="Arial"/>
              </a:rPr>
              <a:t>Estimate an ‘interaction effect’ to judge evidence for an interaction and its size</a:t>
            </a:r>
            <a:endParaRPr lang="en-US" sz="200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9022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51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6639" y="1970352"/>
            <a:ext cx="8943474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Arial"/>
              </a:rPr>
              <a:t>Interactions occur when effects of one factor </a:t>
            </a:r>
          </a:p>
          <a:p>
            <a:r>
              <a:rPr lang="en-US" sz="3200" b="1" dirty="0" smtClean="0">
                <a:latin typeface="Arial"/>
              </a:rPr>
              <a:t>differ among levels of another factor.</a:t>
            </a:r>
          </a:p>
          <a:p>
            <a:endParaRPr lang="en-US" sz="3200" dirty="0">
              <a:latin typeface="Arial"/>
            </a:endParaRPr>
          </a:p>
          <a:p>
            <a:r>
              <a:rPr lang="en-US" sz="3200" dirty="0" smtClean="0">
                <a:latin typeface="Arial"/>
              </a:rPr>
              <a:t>Illustrate with hypothetical results:  test of </a:t>
            </a:r>
          </a:p>
          <a:p>
            <a:r>
              <a:rPr lang="en-US" sz="3200" dirty="0" smtClean="0">
                <a:latin typeface="Arial"/>
              </a:rPr>
              <a:t>a Drug’s effect in females vs. males.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02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Text Box 2"/>
          <p:cNvSpPr txBox="1">
            <a:spLocks noChangeArrowheads="1"/>
          </p:cNvSpPr>
          <p:nvPr/>
        </p:nvSpPr>
        <p:spPr bwMode="auto">
          <a:xfrm>
            <a:off x="73205" y="333375"/>
            <a:ext cx="903499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000" dirty="0">
                <a:latin typeface="Arial"/>
              </a:rPr>
              <a:t>Does the effect of a blood pressure drug depend on the gender of the patient?</a:t>
            </a:r>
            <a:endParaRPr lang="en-US" sz="2000" dirty="0">
              <a:latin typeface="Arial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19113" y="5681663"/>
            <a:ext cx="295465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000" dirty="0">
                <a:latin typeface="Arial"/>
              </a:rPr>
              <a:t>Treatment: 		</a:t>
            </a:r>
            <a:r>
              <a:rPr lang="en-GB" sz="2000" dirty="0" smtClean="0">
                <a:latin typeface="Arial"/>
              </a:rPr>
              <a:t>?</a:t>
            </a:r>
            <a:endParaRPr lang="en-GB" sz="2000" dirty="0">
              <a:latin typeface="Arial"/>
            </a:endParaRPr>
          </a:p>
          <a:p>
            <a:r>
              <a:rPr lang="en-GB" sz="2000" dirty="0">
                <a:latin typeface="Arial"/>
              </a:rPr>
              <a:t>Gender:			</a:t>
            </a:r>
            <a:r>
              <a:rPr lang="en-GB" sz="2000" dirty="0" smtClean="0">
                <a:latin typeface="Arial"/>
              </a:rPr>
              <a:t>?</a:t>
            </a:r>
            <a:endParaRPr lang="en-GB" sz="2000" dirty="0">
              <a:latin typeface="Arial"/>
            </a:endParaRPr>
          </a:p>
          <a:p>
            <a:r>
              <a:rPr lang="en-GB" sz="2000" dirty="0">
                <a:latin typeface="Arial"/>
              </a:rPr>
              <a:t>Treatment*Gender: 	</a:t>
            </a:r>
            <a:r>
              <a:rPr lang="en-GB" sz="2000" dirty="0" smtClean="0">
                <a:latin typeface="Arial"/>
              </a:rPr>
              <a:t>?</a:t>
            </a:r>
            <a:r>
              <a:rPr lang="en-GB" sz="2000" dirty="0">
                <a:latin typeface="Arial"/>
              </a:rPr>
              <a:t>	</a:t>
            </a:r>
            <a:endParaRPr lang="en-US" sz="2000" dirty="0">
              <a:latin typeface="Arial"/>
            </a:endParaRP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0939562"/>
              </p:ext>
            </p:extLst>
          </p:nvPr>
        </p:nvGraphicFramePr>
        <p:xfrm>
          <a:off x="860866" y="733484"/>
          <a:ext cx="7422269" cy="49481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03" name="Graph" r:id="rId3" imgW="5486400" imgH="3657600" progId="MtbGraph.Document">
                  <p:embed/>
                </p:oleObj>
              </mc:Choice>
              <mc:Fallback>
                <p:oleObj name="Graph" r:id="rId3" imgW="5486400" imgH="3657600" progId="MtbGraph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0866" y="733484"/>
                        <a:ext cx="7422269" cy="49481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43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257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1874779"/>
              </p:ext>
            </p:extLst>
          </p:nvPr>
        </p:nvGraphicFramePr>
        <p:xfrm>
          <a:off x="860866" y="733484"/>
          <a:ext cx="7422269" cy="49481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727" name="Graph" r:id="rId3" imgW="5486400" imgH="3657600" progId="MtbGraph.Document">
                  <p:embed/>
                </p:oleObj>
              </mc:Choice>
              <mc:Fallback>
                <p:oleObj name="Graph" r:id="rId3" imgW="5486400" imgH="3657600" progId="MtbGraph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0866" y="733484"/>
                        <a:ext cx="7422269" cy="49481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2580" name="Text Box 4"/>
          <p:cNvSpPr txBox="1">
            <a:spLocks noChangeArrowheads="1"/>
          </p:cNvSpPr>
          <p:nvPr/>
        </p:nvSpPr>
        <p:spPr bwMode="auto">
          <a:xfrm>
            <a:off x="519113" y="5681663"/>
            <a:ext cx="295465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000" dirty="0">
                <a:latin typeface="Arial"/>
              </a:rPr>
              <a:t>Treatment: 		Yes</a:t>
            </a:r>
          </a:p>
          <a:p>
            <a:r>
              <a:rPr lang="en-GB" sz="2000" dirty="0">
                <a:latin typeface="Arial"/>
              </a:rPr>
              <a:t>Gender:			No</a:t>
            </a:r>
          </a:p>
          <a:p>
            <a:r>
              <a:rPr lang="en-GB" sz="2000" dirty="0">
                <a:latin typeface="Arial"/>
              </a:rPr>
              <a:t>Treatment*Gender: 	No</a:t>
            </a:r>
            <a:r>
              <a:rPr lang="en-GB" dirty="0"/>
              <a:t>	</a:t>
            </a:r>
            <a:endParaRPr lang="en-US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3205" y="333375"/>
            <a:ext cx="903499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000" dirty="0">
                <a:latin typeface="Arial"/>
              </a:rPr>
              <a:t>Does the effect of a blood pressure drug depend on the gender of the patient?</a:t>
            </a:r>
            <a:endParaRPr lang="en-US" sz="2000" dirty="0">
              <a:latin typeface="Arial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99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19113" y="5681663"/>
            <a:ext cx="295465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000" dirty="0">
                <a:latin typeface="Arial"/>
              </a:rPr>
              <a:t>Treatment: 		</a:t>
            </a:r>
            <a:r>
              <a:rPr lang="en-GB" sz="2000" dirty="0" smtClean="0">
                <a:latin typeface="Arial"/>
              </a:rPr>
              <a:t>?</a:t>
            </a:r>
            <a:endParaRPr lang="en-GB" sz="2000" dirty="0">
              <a:latin typeface="Arial"/>
            </a:endParaRPr>
          </a:p>
          <a:p>
            <a:r>
              <a:rPr lang="en-GB" sz="2000" dirty="0">
                <a:latin typeface="Arial"/>
              </a:rPr>
              <a:t>Gender:			</a:t>
            </a:r>
            <a:r>
              <a:rPr lang="en-GB" sz="2000" dirty="0" smtClean="0">
                <a:latin typeface="Arial"/>
              </a:rPr>
              <a:t>?</a:t>
            </a:r>
            <a:endParaRPr lang="en-GB" sz="2000" dirty="0">
              <a:latin typeface="Arial"/>
            </a:endParaRPr>
          </a:p>
          <a:p>
            <a:r>
              <a:rPr lang="en-GB" sz="2000" dirty="0">
                <a:latin typeface="Arial"/>
              </a:rPr>
              <a:t>Treatment*Gender: 	</a:t>
            </a:r>
            <a:r>
              <a:rPr lang="en-GB" sz="2000" dirty="0" smtClean="0">
                <a:latin typeface="Arial"/>
              </a:rPr>
              <a:t>?</a:t>
            </a:r>
            <a:r>
              <a:rPr lang="en-GB" dirty="0"/>
              <a:t>	</a:t>
            </a:r>
            <a:endParaRPr lang="en-US" dirty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3205" y="333375"/>
            <a:ext cx="903499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000" dirty="0">
                <a:latin typeface="Arial"/>
              </a:rPr>
              <a:t>Does the effect of a blood pressure drug depend on the gender of the patient?</a:t>
            </a:r>
            <a:endParaRPr lang="en-US" sz="2000" dirty="0">
              <a:latin typeface="Arial"/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9245713"/>
              </p:ext>
            </p:extLst>
          </p:nvPr>
        </p:nvGraphicFramePr>
        <p:xfrm>
          <a:off x="860866" y="747595"/>
          <a:ext cx="7422268" cy="49481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51" name="Graph" r:id="rId3" imgW="5486400" imgH="3657600" progId="MtbGraph.Document">
                  <p:embed/>
                </p:oleObj>
              </mc:Choice>
              <mc:Fallback>
                <p:oleObj name="Graph" r:id="rId3" imgW="5486400" imgH="3657600" progId="MtbGraph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0866" y="747595"/>
                        <a:ext cx="7422268" cy="49481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442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Text Box 3"/>
          <p:cNvSpPr txBox="1">
            <a:spLocks noChangeArrowheads="1"/>
          </p:cNvSpPr>
          <p:nvPr/>
        </p:nvSpPr>
        <p:spPr bwMode="auto">
          <a:xfrm>
            <a:off x="519113" y="5681663"/>
            <a:ext cx="295465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000" dirty="0">
                <a:latin typeface="Arial"/>
              </a:rPr>
              <a:t>Treatment: 		No</a:t>
            </a:r>
          </a:p>
          <a:p>
            <a:r>
              <a:rPr lang="en-GB" sz="2000" dirty="0">
                <a:latin typeface="Arial"/>
              </a:rPr>
              <a:t>Gender:			Yes</a:t>
            </a:r>
          </a:p>
          <a:p>
            <a:r>
              <a:rPr lang="en-GB" sz="2000" dirty="0">
                <a:latin typeface="Arial"/>
              </a:rPr>
              <a:t>Treatment*Gender: 	No	</a:t>
            </a:r>
            <a:endParaRPr lang="en-US" sz="2000" dirty="0">
              <a:latin typeface="Arial"/>
            </a:endParaRPr>
          </a:p>
        </p:txBody>
      </p:sp>
      <p:graphicFrame>
        <p:nvGraphicFramePr>
          <p:cNvPr id="15360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4712538"/>
              </p:ext>
            </p:extLst>
          </p:nvPr>
        </p:nvGraphicFramePr>
        <p:xfrm>
          <a:off x="860866" y="747595"/>
          <a:ext cx="7422268" cy="49481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75" name="Graph" r:id="rId3" imgW="5486400" imgH="3657600" progId="MtbGraph.Document">
                  <p:embed/>
                </p:oleObj>
              </mc:Choice>
              <mc:Fallback>
                <p:oleObj name="Graph" r:id="rId3" imgW="5486400" imgH="3657600" progId="MtbGraph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0866" y="747595"/>
                        <a:ext cx="7422268" cy="49481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3205" y="333375"/>
            <a:ext cx="903499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000" dirty="0">
                <a:latin typeface="Arial"/>
              </a:rPr>
              <a:t>Does the effect of a blood pressure drug depend on the gender of the patient?</a:t>
            </a:r>
            <a:endParaRPr lang="en-US" sz="2000" dirty="0">
              <a:latin typeface="Arial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69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19113" y="5681663"/>
            <a:ext cx="295465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000" dirty="0">
                <a:latin typeface="Arial"/>
              </a:rPr>
              <a:t>Treatment: 		</a:t>
            </a:r>
            <a:r>
              <a:rPr lang="en-GB" sz="2000" dirty="0" smtClean="0">
                <a:latin typeface="Arial"/>
              </a:rPr>
              <a:t>?</a:t>
            </a:r>
            <a:endParaRPr lang="en-GB" sz="2000" dirty="0">
              <a:latin typeface="Arial"/>
            </a:endParaRPr>
          </a:p>
          <a:p>
            <a:r>
              <a:rPr lang="en-GB" sz="2000" dirty="0">
                <a:latin typeface="Arial"/>
              </a:rPr>
              <a:t>Gender:			</a:t>
            </a:r>
            <a:r>
              <a:rPr lang="en-GB" sz="2000" dirty="0" smtClean="0">
                <a:latin typeface="Arial"/>
              </a:rPr>
              <a:t>?</a:t>
            </a:r>
            <a:endParaRPr lang="en-GB" sz="2000" dirty="0">
              <a:latin typeface="Arial"/>
            </a:endParaRPr>
          </a:p>
          <a:p>
            <a:r>
              <a:rPr lang="en-GB" sz="2000" dirty="0">
                <a:latin typeface="Arial"/>
              </a:rPr>
              <a:t>Treatment*Gender: 	</a:t>
            </a:r>
            <a:r>
              <a:rPr lang="en-GB" sz="2000" dirty="0" smtClean="0">
                <a:latin typeface="Arial"/>
              </a:rPr>
              <a:t>?</a:t>
            </a:r>
            <a:r>
              <a:rPr lang="en-GB" dirty="0"/>
              <a:t>	</a:t>
            </a:r>
            <a:endParaRPr lang="en-US" dirty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3205" y="333375"/>
            <a:ext cx="903499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000" dirty="0">
                <a:latin typeface="Arial"/>
              </a:rPr>
              <a:t>Does the effect of a blood pressure drug depend on the gender of the patient?</a:t>
            </a:r>
            <a:endParaRPr lang="en-US" sz="2000" dirty="0">
              <a:latin typeface="Arial"/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2172698"/>
              </p:ext>
            </p:extLst>
          </p:nvPr>
        </p:nvGraphicFramePr>
        <p:xfrm>
          <a:off x="843845" y="733485"/>
          <a:ext cx="7456311" cy="49708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99" name="Graph" r:id="rId3" imgW="5486400" imgH="3657600" progId="MtbGraph.Document">
                  <p:embed/>
                </p:oleObj>
              </mc:Choice>
              <mc:Fallback>
                <p:oleObj name="Graph" r:id="rId3" imgW="5486400" imgH="3657600" progId="MtbGraph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3845" y="733485"/>
                        <a:ext cx="7456311" cy="49708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81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7" name="Text Box 3"/>
          <p:cNvSpPr txBox="1">
            <a:spLocks noChangeArrowheads="1"/>
          </p:cNvSpPr>
          <p:nvPr/>
        </p:nvSpPr>
        <p:spPr bwMode="auto">
          <a:xfrm>
            <a:off x="519113" y="5681663"/>
            <a:ext cx="295465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000" dirty="0">
                <a:latin typeface="Arial"/>
              </a:rPr>
              <a:t>Treatment: 		Yes</a:t>
            </a:r>
          </a:p>
          <a:p>
            <a:r>
              <a:rPr lang="en-GB" sz="2000" dirty="0">
                <a:latin typeface="Arial"/>
              </a:rPr>
              <a:t>Gender:			Yes</a:t>
            </a:r>
          </a:p>
          <a:p>
            <a:r>
              <a:rPr lang="en-GB" sz="2000" dirty="0">
                <a:latin typeface="Arial"/>
              </a:rPr>
              <a:t>Treatment*Gender: 	No</a:t>
            </a:r>
            <a:r>
              <a:rPr lang="en-GB" dirty="0">
                <a:latin typeface="Arial"/>
              </a:rPr>
              <a:t>	</a:t>
            </a:r>
            <a:endParaRPr lang="en-US" dirty="0">
              <a:latin typeface="Arial"/>
            </a:endParaRPr>
          </a:p>
        </p:txBody>
      </p:sp>
      <p:graphicFrame>
        <p:nvGraphicFramePr>
          <p:cNvPr id="15462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6709929"/>
              </p:ext>
            </p:extLst>
          </p:nvPr>
        </p:nvGraphicFramePr>
        <p:xfrm>
          <a:off x="843845" y="733485"/>
          <a:ext cx="7456311" cy="49708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23" name="Graph" r:id="rId3" imgW="5486400" imgH="3657600" progId="MtbGraph.Document">
                  <p:embed/>
                </p:oleObj>
              </mc:Choice>
              <mc:Fallback>
                <p:oleObj name="Graph" r:id="rId3" imgW="5486400" imgH="3657600" progId="MtbGraph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3845" y="733485"/>
                        <a:ext cx="7456311" cy="49708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3205" y="333375"/>
            <a:ext cx="903499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000" dirty="0">
                <a:latin typeface="Arial"/>
              </a:rPr>
              <a:t>Does the effect of a blood pressure drug depend on the gender of the patient?</a:t>
            </a:r>
            <a:endParaRPr lang="en-US" sz="2000" dirty="0">
              <a:latin typeface="Arial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30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19113" y="5681663"/>
            <a:ext cx="295465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000" dirty="0">
                <a:latin typeface="Arial"/>
              </a:rPr>
              <a:t>Treatment: 		</a:t>
            </a:r>
            <a:r>
              <a:rPr lang="en-GB" sz="2000" dirty="0" smtClean="0">
                <a:latin typeface="Arial"/>
              </a:rPr>
              <a:t>?</a:t>
            </a:r>
            <a:endParaRPr lang="en-GB" sz="2000" dirty="0">
              <a:latin typeface="Arial"/>
            </a:endParaRPr>
          </a:p>
          <a:p>
            <a:r>
              <a:rPr lang="en-GB" sz="2000" dirty="0">
                <a:latin typeface="Arial"/>
              </a:rPr>
              <a:t>Gender:			</a:t>
            </a:r>
            <a:r>
              <a:rPr lang="en-GB" sz="2000" dirty="0" smtClean="0">
                <a:latin typeface="Arial"/>
              </a:rPr>
              <a:t>?</a:t>
            </a:r>
            <a:endParaRPr lang="en-GB" sz="2000" dirty="0">
              <a:latin typeface="Arial"/>
            </a:endParaRPr>
          </a:p>
          <a:p>
            <a:r>
              <a:rPr lang="en-GB" sz="2000" dirty="0">
                <a:latin typeface="Arial"/>
              </a:rPr>
              <a:t>Treatment*Gender: 	</a:t>
            </a:r>
            <a:r>
              <a:rPr lang="en-GB" sz="2000" dirty="0" smtClean="0">
                <a:latin typeface="Arial"/>
              </a:rPr>
              <a:t>?</a:t>
            </a:r>
            <a:r>
              <a:rPr lang="en-GB" sz="2000" dirty="0"/>
              <a:t>	</a:t>
            </a:r>
            <a:endParaRPr lang="en-US" sz="2000" dirty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3205" y="333375"/>
            <a:ext cx="903499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000" dirty="0">
                <a:latin typeface="Arial"/>
              </a:rPr>
              <a:t>Does the effect of a blood pressure drug depend on the gender of the patient?</a:t>
            </a:r>
            <a:endParaRPr lang="en-US" sz="2000" dirty="0">
              <a:latin typeface="Arial"/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6548090"/>
              </p:ext>
            </p:extLst>
          </p:nvPr>
        </p:nvGraphicFramePr>
        <p:xfrm>
          <a:off x="850900" y="747595"/>
          <a:ext cx="7442201" cy="49614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847" name="Graph" r:id="rId3" imgW="5486400" imgH="3657600" progId="MtbGraph.Document">
                  <p:embed/>
                </p:oleObj>
              </mc:Choice>
              <mc:Fallback>
                <p:oleObj name="Graph" r:id="rId3" imgW="5486400" imgH="3657600" progId="MtbGraph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0900" y="747595"/>
                        <a:ext cx="7442201" cy="49614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7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5796</TotalTime>
  <Words>532</Words>
  <Application>Microsoft Office PowerPoint</Application>
  <PresentationFormat>On-screen Show (4:3)</PresentationFormat>
  <Paragraphs>89</Paragraphs>
  <Slides>19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Office Theme</vt:lpstr>
      <vt:lpstr>Graph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Evolution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Crispin Jordan</dc:creator>
  <cp:lastModifiedBy>Sarah Martin</cp:lastModifiedBy>
  <cp:revision>376</cp:revision>
  <dcterms:created xsi:type="dcterms:W3CDTF">2017-08-28T12:37:21Z</dcterms:created>
  <dcterms:modified xsi:type="dcterms:W3CDTF">2022-10-12T11:54:53Z</dcterms:modified>
</cp:coreProperties>
</file>