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60" r:id="rId5"/>
    <p:sldId id="261" r:id="rId6"/>
    <p:sldId id="262" r:id="rId7"/>
    <p:sldId id="263" r:id="rId8"/>
    <p:sldId id="264" r:id="rId9"/>
    <p:sldId id="259" r:id="rId10"/>
    <p:sldId id="266" r:id="rId11"/>
    <p:sldId id="268" r:id="rId12"/>
    <p:sldId id="265"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6D53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79" autoAdjust="0"/>
    <p:restoredTop sz="85846" autoAdjust="0"/>
  </p:normalViewPr>
  <p:slideViewPr>
    <p:cSldViewPr snapToGrid="0">
      <p:cViewPr varScale="1">
        <p:scale>
          <a:sx n="79" d="100"/>
          <a:sy n="79" d="100"/>
        </p:scale>
        <p:origin x="918" y="84"/>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D76B80-02DC-4A06-B816-C6AA8F9E43F6}" type="datetimeFigureOut">
              <a:rPr lang="en-GB" smtClean="0"/>
              <a:t>14/08/2017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4654F1-38BD-430D-8333-D15DC2273936}" type="slidenum">
              <a:rPr lang="en-GB" smtClean="0"/>
              <a:t>‹#›</a:t>
            </a:fld>
            <a:endParaRPr lang="en-GB"/>
          </a:p>
        </p:txBody>
      </p:sp>
    </p:spTree>
    <p:extLst>
      <p:ext uri="{BB962C8B-B14F-4D97-AF65-F5344CB8AC3E}">
        <p14:creationId xmlns:p14="http://schemas.microsoft.com/office/powerpoint/2010/main" val="128390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baseline="0" dirty="0" smtClean="0"/>
              <a:t>It is also a new idea that as yet, only a handful of other Schools are doing – these schools include the Vet School, Divinity and School of Social and Political Science (that we know of)</a:t>
            </a:r>
            <a:endParaRPr lang="en-GB" b="0" dirty="0" smtClean="0"/>
          </a:p>
          <a:p>
            <a:endParaRPr lang="en-GB" dirty="0"/>
          </a:p>
        </p:txBody>
      </p:sp>
      <p:sp>
        <p:nvSpPr>
          <p:cNvPr id="4" name="Slide Number Placeholder 3"/>
          <p:cNvSpPr>
            <a:spLocks noGrp="1"/>
          </p:cNvSpPr>
          <p:nvPr>
            <p:ph type="sldNum" sz="quarter" idx="10"/>
          </p:nvPr>
        </p:nvSpPr>
        <p:spPr/>
        <p:txBody>
          <a:bodyPr/>
          <a:lstStyle/>
          <a:p>
            <a:fld id="{854654F1-38BD-430D-8333-D15DC2273936}" type="slidenum">
              <a:rPr lang="en-GB" smtClean="0"/>
              <a:t>4</a:t>
            </a:fld>
            <a:endParaRPr lang="en-GB"/>
          </a:p>
        </p:txBody>
      </p:sp>
    </p:spTree>
    <p:extLst>
      <p:ext uri="{BB962C8B-B14F-4D97-AF65-F5344CB8AC3E}">
        <p14:creationId xmlns:p14="http://schemas.microsoft.com/office/powerpoint/2010/main" val="1200997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b="0" dirty="0"/>
          </a:p>
        </p:txBody>
      </p:sp>
      <p:sp>
        <p:nvSpPr>
          <p:cNvPr id="4" name="Slide Number Placeholder 3"/>
          <p:cNvSpPr>
            <a:spLocks noGrp="1"/>
          </p:cNvSpPr>
          <p:nvPr>
            <p:ph type="sldNum" sz="quarter" idx="10"/>
          </p:nvPr>
        </p:nvSpPr>
        <p:spPr/>
        <p:txBody>
          <a:bodyPr/>
          <a:lstStyle/>
          <a:p>
            <a:fld id="{854654F1-38BD-430D-8333-D15DC2273936}" type="slidenum">
              <a:rPr lang="en-GB" smtClean="0"/>
              <a:t>5</a:t>
            </a:fld>
            <a:endParaRPr lang="en-GB"/>
          </a:p>
        </p:txBody>
      </p:sp>
    </p:spTree>
    <p:extLst>
      <p:ext uri="{BB962C8B-B14F-4D97-AF65-F5344CB8AC3E}">
        <p14:creationId xmlns:p14="http://schemas.microsoft.com/office/powerpoint/2010/main" val="3380837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54654F1-38BD-430D-8333-D15DC2273936}" type="slidenum">
              <a:rPr lang="en-GB" smtClean="0"/>
              <a:t>9</a:t>
            </a:fld>
            <a:endParaRPr lang="en-GB"/>
          </a:p>
        </p:txBody>
      </p:sp>
    </p:spTree>
    <p:extLst>
      <p:ext uri="{BB962C8B-B14F-4D97-AF65-F5344CB8AC3E}">
        <p14:creationId xmlns:p14="http://schemas.microsoft.com/office/powerpoint/2010/main" val="4195516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54654F1-38BD-430D-8333-D15DC2273936}" type="slidenum">
              <a:rPr lang="en-GB" smtClean="0"/>
              <a:t>11</a:t>
            </a:fld>
            <a:endParaRPr lang="en-GB"/>
          </a:p>
        </p:txBody>
      </p:sp>
    </p:spTree>
    <p:extLst>
      <p:ext uri="{BB962C8B-B14F-4D97-AF65-F5344CB8AC3E}">
        <p14:creationId xmlns:p14="http://schemas.microsoft.com/office/powerpoint/2010/main" val="13511540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  </a:t>
            </a:r>
            <a:endParaRPr lang="en-GB" dirty="0"/>
          </a:p>
        </p:txBody>
      </p:sp>
      <p:sp>
        <p:nvSpPr>
          <p:cNvPr id="4" name="Slide Number Placeholder 3"/>
          <p:cNvSpPr>
            <a:spLocks noGrp="1"/>
          </p:cNvSpPr>
          <p:nvPr>
            <p:ph type="sldNum" sz="quarter" idx="10"/>
          </p:nvPr>
        </p:nvSpPr>
        <p:spPr/>
        <p:txBody>
          <a:bodyPr/>
          <a:lstStyle/>
          <a:p>
            <a:fld id="{854654F1-38BD-430D-8333-D15DC2273936}" type="slidenum">
              <a:rPr lang="en-GB" smtClean="0"/>
              <a:t>12</a:t>
            </a:fld>
            <a:endParaRPr lang="en-GB"/>
          </a:p>
        </p:txBody>
      </p:sp>
    </p:spTree>
    <p:extLst>
      <p:ext uri="{BB962C8B-B14F-4D97-AF65-F5344CB8AC3E}">
        <p14:creationId xmlns:p14="http://schemas.microsoft.com/office/powerpoint/2010/main" val="1600039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044CAD3-6E69-43DE-BA5E-B20DFF935F14}" type="datetimeFigureOut">
              <a:rPr lang="en-GB" smtClean="0"/>
              <a:t>14/08/2017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0BB1CC-ACBD-475E-9E03-7DE84CA2CCBC}" type="slidenum">
              <a:rPr lang="en-GB" smtClean="0"/>
              <a:t>‹#›</a:t>
            </a:fld>
            <a:endParaRPr lang="en-GB"/>
          </a:p>
        </p:txBody>
      </p:sp>
    </p:spTree>
    <p:extLst>
      <p:ext uri="{BB962C8B-B14F-4D97-AF65-F5344CB8AC3E}">
        <p14:creationId xmlns:p14="http://schemas.microsoft.com/office/powerpoint/2010/main" val="2421708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044CAD3-6E69-43DE-BA5E-B20DFF935F14}" type="datetimeFigureOut">
              <a:rPr lang="en-GB" smtClean="0"/>
              <a:t>14/08/2017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0BB1CC-ACBD-475E-9E03-7DE84CA2CCBC}" type="slidenum">
              <a:rPr lang="en-GB" smtClean="0"/>
              <a:t>‹#›</a:t>
            </a:fld>
            <a:endParaRPr lang="en-GB"/>
          </a:p>
        </p:txBody>
      </p:sp>
    </p:spTree>
    <p:extLst>
      <p:ext uri="{BB962C8B-B14F-4D97-AF65-F5344CB8AC3E}">
        <p14:creationId xmlns:p14="http://schemas.microsoft.com/office/powerpoint/2010/main" val="349669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044CAD3-6E69-43DE-BA5E-B20DFF935F14}" type="datetimeFigureOut">
              <a:rPr lang="en-GB" smtClean="0"/>
              <a:t>14/08/2017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0BB1CC-ACBD-475E-9E03-7DE84CA2CCBC}" type="slidenum">
              <a:rPr lang="en-GB" smtClean="0"/>
              <a:t>‹#›</a:t>
            </a:fld>
            <a:endParaRPr lang="en-GB"/>
          </a:p>
        </p:txBody>
      </p:sp>
    </p:spTree>
    <p:extLst>
      <p:ext uri="{BB962C8B-B14F-4D97-AF65-F5344CB8AC3E}">
        <p14:creationId xmlns:p14="http://schemas.microsoft.com/office/powerpoint/2010/main" val="3671619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044CAD3-6E69-43DE-BA5E-B20DFF935F14}" type="datetimeFigureOut">
              <a:rPr lang="en-GB" smtClean="0"/>
              <a:t>14/08/2017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0BB1CC-ACBD-475E-9E03-7DE84CA2CCBC}" type="slidenum">
              <a:rPr lang="en-GB" smtClean="0"/>
              <a:t>‹#›</a:t>
            </a:fld>
            <a:endParaRPr lang="en-GB"/>
          </a:p>
        </p:txBody>
      </p:sp>
    </p:spTree>
    <p:extLst>
      <p:ext uri="{BB962C8B-B14F-4D97-AF65-F5344CB8AC3E}">
        <p14:creationId xmlns:p14="http://schemas.microsoft.com/office/powerpoint/2010/main" val="895503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44CAD3-6E69-43DE-BA5E-B20DFF935F14}" type="datetimeFigureOut">
              <a:rPr lang="en-GB" smtClean="0"/>
              <a:t>14/08/2017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0BB1CC-ACBD-475E-9E03-7DE84CA2CCBC}" type="slidenum">
              <a:rPr lang="en-GB" smtClean="0"/>
              <a:t>‹#›</a:t>
            </a:fld>
            <a:endParaRPr lang="en-GB"/>
          </a:p>
        </p:txBody>
      </p:sp>
    </p:spTree>
    <p:extLst>
      <p:ext uri="{BB962C8B-B14F-4D97-AF65-F5344CB8AC3E}">
        <p14:creationId xmlns:p14="http://schemas.microsoft.com/office/powerpoint/2010/main" val="2222566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044CAD3-6E69-43DE-BA5E-B20DFF935F14}" type="datetimeFigureOut">
              <a:rPr lang="en-GB" smtClean="0"/>
              <a:t>14/08/2017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0BB1CC-ACBD-475E-9E03-7DE84CA2CCBC}" type="slidenum">
              <a:rPr lang="en-GB" smtClean="0"/>
              <a:t>‹#›</a:t>
            </a:fld>
            <a:endParaRPr lang="en-GB"/>
          </a:p>
        </p:txBody>
      </p:sp>
    </p:spTree>
    <p:extLst>
      <p:ext uri="{BB962C8B-B14F-4D97-AF65-F5344CB8AC3E}">
        <p14:creationId xmlns:p14="http://schemas.microsoft.com/office/powerpoint/2010/main" val="2830524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044CAD3-6E69-43DE-BA5E-B20DFF935F14}" type="datetimeFigureOut">
              <a:rPr lang="en-GB" smtClean="0"/>
              <a:t>14/08/2017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20BB1CC-ACBD-475E-9E03-7DE84CA2CCBC}" type="slidenum">
              <a:rPr lang="en-GB" smtClean="0"/>
              <a:t>‹#›</a:t>
            </a:fld>
            <a:endParaRPr lang="en-GB"/>
          </a:p>
        </p:txBody>
      </p:sp>
    </p:spTree>
    <p:extLst>
      <p:ext uri="{BB962C8B-B14F-4D97-AF65-F5344CB8AC3E}">
        <p14:creationId xmlns:p14="http://schemas.microsoft.com/office/powerpoint/2010/main" val="1216405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044CAD3-6E69-43DE-BA5E-B20DFF935F14}" type="datetimeFigureOut">
              <a:rPr lang="en-GB" smtClean="0"/>
              <a:t>14/08/2017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20BB1CC-ACBD-475E-9E03-7DE84CA2CCBC}" type="slidenum">
              <a:rPr lang="en-GB" smtClean="0"/>
              <a:t>‹#›</a:t>
            </a:fld>
            <a:endParaRPr lang="en-GB"/>
          </a:p>
        </p:txBody>
      </p:sp>
    </p:spTree>
    <p:extLst>
      <p:ext uri="{BB962C8B-B14F-4D97-AF65-F5344CB8AC3E}">
        <p14:creationId xmlns:p14="http://schemas.microsoft.com/office/powerpoint/2010/main" val="1947234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44CAD3-6E69-43DE-BA5E-B20DFF935F14}" type="datetimeFigureOut">
              <a:rPr lang="en-GB" smtClean="0"/>
              <a:t>14/08/2017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20BB1CC-ACBD-475E-9E03-7DE84CA2CCBC}" type="slidenum">
              <a:rPr lang="en-GB" smtClean="0"/>
              <a:t>‹#›</a:t>
            </a:fld>
            <a:endParaRPr lang="en-GB"/>
          </a:p>
        </p:txBody>
      </p:sp>
    </p:spTree>
    <p:extLst>
      <p:ext uri="{BB962C8B-B14F-4D97-AF65-F5344CB8AC3E}">
        <p14:creationId xmlns:p14="http://schemas.microsoft.com/office/powerpoint/2010/main" val="4144033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44CAD3-6E69-43DE-BA5E-B20DFF935F14}" type="datetimeFigureOut">
              <a:rPr lang="en-GB" smtClean="0"/>
              <a:t>14/08/2017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0BB1CC-ACBD-475E-9E03-7DE84CA2CCBC}" type="slidenum">
              <a:rPr lang="en-GB" smtClean="0"/>
              <a:t>‹#›</a:t>
            </a:fld>
            <a:endParaRPr lang="en-GB"/>
          </a:p>
        </p:txBody>
      </p:sp>
    </p:spTree>
    <p:extLst>
      <p:ext uri="{BB962C8B-B14F-4D97-AF65-F5344CB8AC3E}">
        <p14:creationId xmlns:p14="http://schemas.microsoft.com/office/powerpoint/2010/main" val="3768286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44CAD3-6E69-43DE-BA5E-B20DFF935F14}" type="datetimeFigureOut">
              <a:rPr lang="en-GB" smtClean="0"/>
              <a:t>14/08/2017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0BB1CC-ACBD-475E-9E03-7DE84CA2CCBC}" type="slidenum">
              <a:rPr lang="en-GB" smtClean="0"/>
              <a:t>‹#›</a:t>
            </a:fld>
            <a:endParaRPr lang="en-GB"/>
          </a:p>
        </p:txBody>
      </p:sp>
    </p:spTree>
    <p:extLst>
      <p:ext uri="{BB962C8B-B14F-4D97-AF65-F5344CB8AC3E}">
        <p14:creationId xmlns:p14="http://schemas.microsoft.com/office/powerpoint/2010/main" val="321358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44CAD3-6E69-43DE-BA5E-B20DFF935F14}" type="datetimeFigureOut">
              <a:rPr lang="en-GB" smtClean="0"/>
              <a:t>14/08/2017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0BB1CC-ACBD-475E-9E03-7DE84CA2CCBC}" type="slidenum">
              <a:rPr lang="en-GB" smtClean="0"/>
              <a:t>‹#›</a:t>
            </a:fld>
            <a:endParaRPr lang="en-GB"/>
          </a:p>
        </p:txBody>
      </p:sp>
    </p:spTree>
    <p:extLst>
      <p:ext uri="{BB962C8B-B14F-4D97-AF65-F5344CB8AC3E}">
        <p14:creationId xmlns:p14="http://schemas.microsoft.com/office/powerpoint/2010/main" val="1113282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7" Type="http://schemas.openxmlformats.org/officeDocument/2006/relationships/image" Target="../media/image12.png"/><Relationship Id="rId2" Type="http://schemas.openxmlformats.org/officeDocument/2006/relationships/image" Target="../media/image8.jp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hyperlink" Target="http://www.ed.ac.uk/institute-academic-development/learning-teaching/cpd/teaching-award"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2799" y="806306"/>
            <a:ext cx="9144000" cy="2387600"/>
          </a:xfrm>
        </p:spPr>
        <p:txBody>
          <a:bodyPr>
            <a:noAutofit/>
          </a:bodyPr>
          <a:lstStyle/>
          <a:p>
            <a:r>
              <a:rPr lang="en-GB" sz="4400" b="1" dirty="0" smtClean="0">
                <a:latin typeface="+mn-lt"/>
              </a:rPr>
              <a:t>Establishing a Mentorship </a:t>
            </a:r>
            <a:r>
              <a:rPr lang="en-GB" sz="4400" b="1" dirty="0">
                <a:latin typeface="+mn-lt"/>
              </a:rPr>
              <a:t>S</a:t>
            </a:r>
            <a:r>
              <a:rPr lang="en-GB" sz="4400" b="1" dirty="0" smtClean="0">
                <a:latin typeface="+mn-lt"/>
              </a:rPr>
              <a:t>cheme for Career </a:t>
            </a:r>
            <a:r>
              <a:rPr lang="en-GB" sz="4400" b="1" dirty="0">
                <a:latin typeface="+mn-lt"/>
              </a:rPr>
              <a:t>D</a:t>
            </a:r>
            <a:r>
              <a:rPr lang="en-GB" sz="4400" b="1" dirty="0" smtClean="0">
                <a:latin typeface="+mn-lt"/>
              </a:rPr>
              <a:t>evelopment PhD students in Learning and Teaching</a:t>
            </a:r>
            <a:endParaRPr lang="en-GB" sz="4400" b="1" dirty="0">
              <a:latin typeface="+mn-lt"/>
            </a:endParaRPr>
          </a:p>
        </p:txBody>
      </p:sp>
      <p:sp>
        <p:nvSpPr>
          <p:cNvPr id="3" name="Subtitle 2"/>
          <p:cNvSpPr>
            <a:spLocks noGrp="1"/>
          </p:cNvSpPr>
          <p:nvPr>
            <p:ph type="subTitle" idx="1"/>
          </p:nvPr>
        </p:nvSpPr>
        <p:spPr>
          <a:xfrm>
            <a:off x="1452799" y="3491977"/>
            <a:ext cx="9144000" cy="1655762"/>
          </a:xfrm>
        </p:spPr>
        <p:txBody>
          <a:bodyPr>
            <a:normAutofit/>
          </a:bodyPr>
          <a:lstStyle/>
          <a:p>
            <a:r>
              <a:rPr lang="en-GB" sz="3200" b="1" dirty="0" smtClean="0">
                <a:solidFill>
                  <a:schemeClr val="accent1">
                    <a:lumMod val="50000"/>
                  </a:schemeClr>
                </a:solidFill>
              </a:rPr>
              <a:t>Ruth Deighton and Jane Taylor</a:t>
            </a:r>
          </a:p>
          <a:p>
            <a:r>
              <a:rPr lang="en-GB" b="1" dirty="0" smtClean="0">
                <a:solidFill>
                  <a:schemeClr val="accent1">
                    <a:lumMod val="50000"/>
                  </a:schemeClr>
                </a:solidFill>
              </a:rPr>
              <a:t>21 June 2017</a:t>
            </a:r>
            <a:endParaRPr lang="en-GB" b="1" dirty="0">
              <a:solidFill>
                <a:schemeClr val="accent1">
                  <a:lumMod val="50000"/>
                </a:schemeClr>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6966" y="5269244"/>
            <a:ext cx="3001992" cy="1072759"/>
          </a:xfrm>
          <a:prstGeom prst="rect">
            <a:avLst/>
          </a:prstGeom>
        </p:spPr>
      </p:pic>
      <p:pic>
        <p:nvPicPr>
          <p:cNvPr id="10" name="Picture 9"/>
          <p:cNvPicPr>
            <a:picLocks noChangeAspect="1"/>
          </p:cNvPicPr>
          <p:nvPr/>
        </p:nvPicPr>
        <p:blipFill rotWithShape="1">
          <a:blip r:embed="rId3" cstate="print">
            <a:extLst>
              <a:ext uri="{28A0092B-C50C-407E-A947-70E740481C1C}">
                <a14:useLocalDpi xmlns:a14="http://schemas.microsoft.com/office/drawing/2010/main" val="0"/>
              </a:ext>
            </a:extLst>
          </a:blip>
          <a:srcRect r="29052"/>
          <a:stretch/>
        </p:blipFill>
        <p:spPr>
          <a:xfrm>
            <a:off x="4907446" y="5338129"/>
            <a:ext cx="2377937" cy="1091002"/>
          </a:xfrm>
          <a:prstGeom prst="rect">
            <a:avLst/>
          </a:prstGeom>
        </p:spPr>
      </p:pic>
      <p:grpSp>
        <p:nvGrpSpPr>
          <p:cNvPr id="4" name="Group 3"/>
          <p:cNvGrpSpPr/>
          <p:nvPr/>
        </p:nvGrpSpPr>
        <p:grpSpPr>
          <a:xfrm>
            <a:off x="8807668" y="5395881"/>
            <a:ext cx="1996966" cy="1033250"/>
            <a:chOff x="9091448" y="5338129"/>
            <a:chExt cx="1505351" cy="815008"/>
          </a:xfrm>
        </p:grpSpPr>
        <p:sp>
          <p:nvSpPr>
            <p:cNvPr id="12" name="Rectangle 11"/>
            <p:cNvSpPr/>
            <p:nvPr/>
          </p:nvSpPr>
          <p:spPr>
            <a:xfrm>
              <a:off x="9091448" y="5338129"/>
              <a:ext cx="1505351" cy="815008"/>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16986" y="5462095"/>
              <a:ext cx="1259431" cy="567075"/>
            </a:xfrm>
            <a:prstGeom prst="rect">
              <a:avLst/>
            </a:prstGeom>
          </p:spPr>
        </p:pic>
      </p:grpSp>
    </p:spTree>
    <p:extLst>
      <p:ext uri="{BB962C8B-B14F-4D97-AF65-F5344CB8AC3E}">
        <p14:creationId xmlns:p14="http://schemas.microsoft.com/office/powerpoint/2010/main" val="4796939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p:txBody>
          <a:bodyPr>
            <a:normAutofit/>
          </a:bodyPr>
          <a:lstStyle/>
          <a:p>
            <a:pPr marL="0" indent="0">
              <a:buNone/>
            </a:pPr>
            <a:r>
              <a:rPr lang="en-GB" sz="2200" dirty="0" smtClean="0">
                <a:solidFill>
                  <a:srgbClr val="00B050"/>
                </a:solidFill>
              </a:rPr>
              <a:t>“I was excited to learn about the mentoring scheme as I have little experience of teaching and it is beneficial to have experienced members of staff to turn to for support and expertise as we develop our own teaching style.”</a:t>
            </a:r>
          </a:p>
          <a:p>
            <a:pPr marL="0" indent="0">
              <a:buNone/>
            </a:pPr>
            <a:endParaRPr lang="en-GB" sz="2200" dirty="0">
              <a:solidFill>
                <a:srgbClr val="00B050"/>
              </a:solidFill>
            </a:endParaRPr>
          </a:p>
          <a:p>
            <a:pPr marL="0" indent="0">
              <a:buNone/>
            </a:pPr>
            <a:endParaRPr lang="en-GB" sz="2200" dirty="0" smtClean="0">
              <a:solidFill>
                <a:schemeClr val="accent1">
                  <a:lumMod val="50000"/>
                </a:schemeClr>
              </a:solidFill>
            </a:endParaRPr>
          </a:p>
          <a:p>
            <a:pPr marL="0" indent="0">
              <a:buNone/>
            </a:pPr>
            <a:r>
              <a:rPr lang="en-GB" sz="2200" dirty="0">
                <a:solidFill>
                  <a:schemeClr val="accent1">
                    <a:lumMod val="50000"/>
                  </a:schemeClr>
                </a:solidFill>
              </a:rPr>
              <a:t>"Having the mentorship for the teaching aspect of the PhD programme is a great idea. It provides the opportunity to discuss issues with the mentors and other PhD students, and learn from each other’s experiences. This will allow me to further develop my teaching skills required to become an effective tutor."</a:t>
            </a:r>
          </a:p>
          <a:p>
            <a:pPr marL="0" indent="0">
              <a:buNone/>
            </a:pPr>
            <a:endParaRPr lang="en-GB" sz="2200" dirty="0" smtClean="0">
              <a:solidFill>
                <a:schemeClr val="accent1">
                  <a:lumMod val="50000"/>
                </a:schemeClr>
              </a:solidFill>
            </a:endParaRPr>
          </a:p>
        </p:txBody>
      </p:sp>
      <p:sp>
        <p:nvSpPr>
          <p:cNvPr id="6" name="Rectangle 5"/>
          <p:cNvSpPr/>
          <p:nvPr/>
        </p:nvSpPr>
        <p:spPr>
          <a:xfrm>
            <a:off x="238538" y="635186"/>
            <a:ext cx="11197240" cy="646331"/>
          </a:xfrm>
          <a:prstGeom prst="rect">
            <a:avLst/>
          </a:prstGeom>
        </p:spPr>
        <p:txBody>
          <a:bodyPr wrap="square">
            <a:spAutoFit/>
          </a:bodyPr>
          <a:lstStyle/>
          <a:p>
            <a:pPr algn="ctr"/>
            <a:r>
              <a:rPr lang="en-GB" sz="3600" b="1" dirty="0" smtClean="0">
                <a:solidFill>
                  <a:schemeClr val="accent1">
                    <a:lumMod val="50000"/>
                  </a:schemeClr>
                </a:solidFill>
              </a:rPr>
              <a:t>Feedback about mentorship meetings</a:t>
            </a:r>
            <a:endParaRPr lang="en-US" sz="3600" dirty="0">
              <a:solidFill>
                <a:schemeClr val="accent1">
                  <a:lumMod val="50000"/>
                </a:schemeClr>
              </a:solidFill>
            </a:endParaRPr>
          </a:p>
        </p:txBody>
      </p:sp>
    </p:spTree>
    <p:extLst>
      <p:ext uri="{BB962C8B-B14F-4D97-AF65-F5344CB8AC3E}">
        <p14:creationId xmlns:p14="http://schemas.microsoft.com/office/powerpoint/2010/main" val="9814335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055" y="1384190"/>
            <a:ext cx="10515600" cy="4351338"/>
          </a:xfrm>
        </p:spPr>
        <p:txBody>
          <a:bodyPr>
            <a:normAutofit/>
          </a:bodyPr>
          <a:lstStyle/>
          <a:p>
            <a:pPr marL="0" indent="0" algn="ctr">
              <a:buNone/>
            </a:pPr>
            <a:endParaRPr lang="en-GB" sz="5400" b="1" dirty="0">
              <a:solidFill>
                <a:schemeClr val="accent1">
                  <a:lumMod val="50000"/>
                </a:schemeClr>
              </a:solidFill>
            </a:endParaRPr>
          </a:p>
          <a:p>
            <a:pPr marL="0" indent="0" algn="ctr">
              <a:buNone/>
            </a:pPr>
            <a:r>
              <a:rPr lang="en-GB" sz="5400" b="1" dirty="0" smtClean="0">
                <a:solidFill>
                  <a:schemeClr val="accent1">
                    <a:lumMod val="50000"/>
                  </a:schemeClr>
                </a:solidFill>
              </a:rPr>
              <a:t>How do we see this developing?</a:t>
            </a:r>
            <a:endParaRPr lang="en-GB" sz="5400" b="1" dirty="0">
              <a:solidFill>
                <a:schemeClr val="accent1">
                  <a:lumMod val="50000"/>
                </a:schemeClr>
              </a:solidFill>
            </a:endParaRPr>
          </a:p>
        </p:txBody>
      </p:sp>
    </p:spTree>
    <p:extLst>
      <p:ext uri="{BB962C8B-B14F-4D97-AF65-F5344CB8AC3E}">
        <p14:creationId xmlns:p14="http://schemas.microsoft.com/office/powerpoint/2010/main" val="15901561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92174"/>
            <a:ext cx="10515600" cy="4547339"/>
          </a:xfrm>
        </p:spPr>
        <p:txBody>
          <a:bodyPr>
            <a:normAutofit/>
          </a:bodyPr>
          <a:lstStyle/>
          <a:p>
            <a:pPr>
              <a:spcBef>
                <a:spcPts val="1800"/>
              </a:spcBef>
            </a:pPr>
            <a:r>
              <a:rPr lang="en-US" sz="2400" dirty="0" smtClean="0"/>
              <a:t>Mentorship scheme for Career Development PhD students is in part </a:t>
            </a:r>
            <a:r>
              <a:rPr lang="en-US" sz="2400" b="1" u="sng" dirty="0" smtClean="0"/>
              <a:t>a pilot </a:t>
            </a:r>
            <a:r>
              <a:rPr lang="en-US" sz="2400" dirty="0" smtClean="0"/>
              <a:t>for a more widespread </a:t>
            </a:r>
            <a:r>
              <a:rPr lang="en-US" sz="2400" b="1" dirty="0" smtClean="0"/>
              <a:t>local BMS </a:t>
            </a:r>
            <a:r>
              <a:rPr lang="en-US" sz="2400" b="1" dirty="0" err="1" smtClean="0"/>
              <a:t>EdTA</a:t>
            </a:r>
            <a:r>
              <a:rPr lang="en-US" sz="2400" b="1" dirty="0" smtClean="0"/>
              <a:t> scheme </a:t>
            </a:r>
            <a:r>
              <a:rPr lang="en-US" sz="2400" dirty="0" smtClean="0"/>
              <a:t>(in collaboration with IAD)</a:t>
            </a:r>
          </a:p>
          <a:p>
            <a:pPr>
              <a:spcBef>
                <a:spcPts val="1800"/>
              </a:spcBef>
            </a:pPr>
            <a:r>
              <a:rPr lang="en-US" sz="2400" b="1" dirty="0" smtClean="0"/>
              <a:t>Registered participants </a:t>
            </a:r>
            <a:r>
              <a:rPr lang="en-US" sz="2400" dirty="0" smtClean="0"/>
              <a:t>(vocational PhD students, interested tutors &amp; demonstrators, postdocs, lecturers) would be </a:t>
            </a:r>
            <a:r>
              <a:rPr lang="en-US" sz="2400" dirty="0"/>
              <a:t>allocated to </a:t>
            </a:r>
            <a:r>
              <a:rPr lang="en-US" sz="2400" b="1" dirty="0" smtClean="0"/>
              <a:t>mentor groups </a:t>
            </a:r>
            <a:r>
              <a:rPr lang="en-US" sz="2400" dirty="0" smtClean="0"/>
              <a:t>8-12 </a:t>
            </a:r>
            <a:r>
              <a:rPr lang="en-US" sz="2400" dirty="0"/>
              <a:t>members with </a:t>
            </a:r>
            <a:r>
              <a:rPr lang="en-US" sz="2400" dirty="0" smtClean="0"/>
              <a:t>2 mentors (HEA Fellows)</a:t>
            </a:r>
          </a:p>
          <a:p>
            <a:pPr>
              <a:spcBef>
                <a:spcPts val="1800"/>
              </a:spcBef>
            </a:pPr>
            <a:r>
              <a:rPr lang="en-US" sz="2400" b="1" dirty="0" smtClean="0"/>
              <a:t>‘Support for Teaching’ workshops </a:t>
            </a:r>
            <a:r>
              <a:rPr lang="en-US" sz="2400" dirty="0" smtClean="0"/>
              <a:t>(a mixture of IAD and locally developed sessions tailored more specifically for the needs of BMS)</a:t>
            </a:r>
          </a:p>
          <a:p>
            <a:pPr>
              <a:spcBef>
                <a:spcPts val="1800"/>
              </a:spcBef>
            </a:pPr>
            <a:r>
              <a:rPr lang="en-US" sz="2400" b="1" dirty="0" smtClean="0"/>
              <a:t>Group meetings </a:t>
            </a:r>
            <a:r>
              <a:rPr lang="en-US" sz="2400" dirty="0" smtClean="0"/>
              <a:t>to reflect, share practice and receive support for writing for HEA accreditation</a:t>
            </a:r>
          </a:p>
          <a:p>
            <a:pPr>
              <a:spcBef>
                <a:spcPts val="1800"/>
              </a:spcBef>
            </a:pPr>
            <a:r>
              <a:rPr lang="en-US" sz="2400" dirty="0" err="1" smtClean="0"/>
              <a:t>EdTA</a:t>
            </a:r>
            <a:r>
              <a:rPr lang="en-US" sz="2400" dirty="0" smtClean="0"/>
              <a:t> applications would be submitted to IAD adjudication panel for evaluation</a:t>
            </a:r>
          </a:p>
        </p:txBody>
      </p:sp>
      <p:sp>
        <p:nvSpPr>
          <p:cNvPr id="5" name="Title 3"/>
          <p:cNvSpPr txBox="1">
            <a:spLocks/>
          </p:cNvSpPr>
          <p:nvPr/>
        </p:nvSpPr>
        <p:spPr>
          <a:xfrm>
            <a:off x="593757" y="563480"/>
            <a:ext cx="10515600" cy="1089529"/>
          </a:xfrm>
          <a:prstGeom prst="rect">
            <a:avLst/>
          </a:prstGeom>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3600" b="1" dirty="0" smtClean="0">
                <a:solidFill>
                  <a:schemeClr val="accent1">
                    <a:lumMod val="50000"/>
                  </a:schemeClr>
                </a:solidFill>
                <a:latin typeface="+mn-lt"/>
              </a:rPr>
              <a:t>Future scope: a local BMS Edinburgh Teaching Award (</a:t>
            </a:r>
            <a:r>
              <a:rPr lang="en-GB" sz="3600" b="1" dirty="0" err="1" smtClean="0">
                <a:solidFill>
                  <a:schemeClr val="accent1">
                    <a:lumMod val="50000"/>
                  </a:schemeClr>
                </a:solidFill>
                <a:latin typeface="+mn-lt"/>
              </a:rPr>
              <a:t>EdTA</a:t>
            </a:r>
            <a:r>
              <a:rPr lang="en-GB" sz="3600" b="1" dirty="0" smtClean="0">
                <a:solidFill>
                  <a:schemeClr val="accent1">
                    <a:lumMod val="50000"/>
                  </a:schemeClr>
                </a:solidFill>
                <a:latin typeface="+mn-lt"/>
              </a:rPr>
              <a:t>) scheme</a:t>
            </a:r>
            <a:endParaRPr lang="en-US" sz="3600" b="1" dirty="0">
              <a:solidFill>
                <a:schemeClr val="accent1">
                  <a:lumMod val="50000"/>
                </a:schemeClr>
              </a:solidFill>
              <a:latin typeface="+mn-lt"/>
            </a:endParaRPr>
          </a:p>
        </p:txBody>
      </p:sp>
    </p:spTree>
    <p:extLst>
      <p:ext uri="{BB962C8B-B14F-4D97-AF65-F5344CB8AC3E}">
        <p14:creationId xmlns:p14="http://schemas.microsoft.com/office/powerpoint/2010/main" val="23640282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800" b="1" dirty="0" smtClean="0">
                <a:solidFill>
                  <a:schemeClr val="accent1">
                    <a:lumMod val="50000"/>
                  </a:schemeClr>
                </a:solidFill>
                <a:latin typeface="+mn-lt"/>
              </a:rPr>
              <a:t>Acknowledgements</a:t>
            </a:r>
            <a:endParaRPr lang="en-GB" sz="3800" b="1" dirty="0">
              <a:solidFill>
                <a:schemeClr val="accent1">
                  <a:lumMod val="50000"/>
                </a:schemeClr>
              </a:solidFill>
              <a:latin typeface="+mn-lt"/>
            </a:endParaRPr>
          </a:p>
        </p:txBody>
      </p:sp>
      <p:sp>
        <p:nvSpPr>
          <p:cNvPr id="3" name="Content Placeholder 2"/>
          <p:cNvSpPr>
            <a:spLocks noGrp="1"/>
          </p:cNvSpPr>
          <p:nvPr>
            <p:ph idx="1"/>
          </p:nvPr>
        </p:nvSpPr>
        <p:spPr>
          <a:xfrm>
            <a:off x="838200" y="1825625"/>
            <a:ext cx="11043324" cy="2735865"/>
          </a:xfrm>
        </p:spPr>
        <p:txBody>
          <a:bodyPr/>
          <a:lstStyle/>
          <a:p>
            <a:pPr marL="0" indent="0">
              <a:buNone/>
            </a:pPr>
            <a:r>
              <a:rPr lang="en-GB" sz="2400" b="1" dirty="0" smtClean="0"/>
              <a:t>IAD</a:t>
            </a:r>
            <a:r>
              <a:rPr lang="en-GB" sz="2400" dirty="0" smtClean="0"/>
              <a:t>: Jon Turner, Velda McCune and Daphne Loads</a:t>
            </a:r>
          </a:p>
          <a:p>
            <a:pPr marL="0" indent="0">
              <a:buNone/>
            </a:pPr>
            <a:endParaRPr lang="en-GB" sz="2400" dirty="0" smtClean="0"/>
          </a:p>
          <a:p>
            <a:pPr marL="0" indent="0">
              <a:buNone/>
            </a:pPr>
            <a:r>
              <a:rPr lang="en-GB" sz="2400" b="1" dirty="0" smtClean="0"/>
              <a:t>Veterinary Medical Education Division</a:t>
            </a:r>
            <a:r>
              <a:rPr lang="en-GB" sz="2400" dirty="0" smtClean="0"/>
              <a:t>: Catriona Bell</a:t>
            </a:r>
          </a:p>
          <a:p>
            <a:pPr marL="0" indent="0">
              <a:buNone/>
            </a:pPr>
            <a:endParaRPr lang="en-GB" sz="2400" dirty="0"/>
          </a:p>
          <a:p>
            <a:pPr marL="0" indent="0">
              <a:buNone/>
            </a:pPr>
            <a:r>
              <a:rPr lang="en-GB" sz="2400" dirty="0" smtClean="0"/>
              <a:t>Zhejiang Career Development PhD students</a:t>
            </a:r>
          </a:p>
          <a:p>
            <a:pPr marL="0" indent="0">
              <a:buNone/>
            </a:pPr>
            <a:endParaRPr lang="en-GB" dirty="0"/>
          </a:p>
          <a:p>
            <a:pPr marL="0" indent="0">
              <a:buNone/>
            </a:pP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25244" y="1376855"/>
            <a:ext cx="2157734" cy="122069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10398" y="2597545"/>
            <a:ext cx="3166022" cy="752646"/>
          </a:xfrm>
          <a:prstGeom prst="rect">
            <a:avLst/>
          </a:prstGeom>
        </p:spPr>
      </p:pic>
      <p:sp>
        <p:nvSpPr>
          <p:cNvPr id="6" name="TextBox 5"/>
          <p:cNvSpPr txBox="1"/>
          <p:nvPr/>
        </p:nvSpPr>
        <p:spPr>
          <a:xfrm>
            <a:off x="620110" y="5065986"/>
            <a:ext cx="10815145" cy="830997"/>
          </a:xfrm>
          <a:prstGeom prst="rect">
            <a:avLst/>
          </a:prstGeom>
          <a:solidFill>
            <a:schemeClr val="accent1">
              <a:lumMod val="20000"/>
              <a:lumOff val="80000"/>
            </a:schemeClr>
          </a:solidFill>
        </p:spPr>
        <p:txBody>
          <a:bodyPr wrap="square" rtlCol="0">
            <a:spAutoFit/>
          </a:bodyPr>
          <a:lstStyle/>
          <a:p>
            <a:r>
              <a:rPr lang="en-GB" sz="2400" dirty="0" err="1"/>
              <a:t>EdTA</a:t>
            </a:r>
            <a:r>
              <a:rPr lang="en-GB" sz="2400" dirty="0"/>
              <a:t> information: </a:t>
            </a:r>
            <a:r>
              <a:rPr lang="en-GB" sz="2400" dirty="0">
                <a:hlinkClick r:id="rId4"/>
              </a:rPr>
              <a:t>http://www.ed.ac.uk/institute-academic-development/learning-teaching/cpd/teaching-award</a:t>
            </a:r>
            <a:endParaRPr lang="en-GB" sz="2400" dirty="0"/>
          </a:p>
        </p:txBody>
      </p:sp>
      <p:pic>
        <p:nvPicPr>
          <p:cNvPr id="8" name="Picture 7"/>
          <p:cNvPicPr>
            <a:picLocks noChangeAspect="1"/>
          </p:cNvPicPr>
          <p:nvPr/>
        </p:nvPicPr>
        <p:blipFill>
          <a:blip r:embed="rId5"/>
          <a:stretch>
            <a:fillRect/>
          </a:stretch>
        </p:blipFill>
        <p:spPr>
          <a:xfrm>
            <a:off x="8610398" y="3699641"/>
            <a:ext cx="1678208" cy="900700"/>
          </a:xfrm>
          <a:prstGeom prst="rect">
            <a:avLst/>
          </a:prstGeom>
        </p:spPr>
      </p:pic>
      <p:pic>
        <p:nvPicPr>
          <p:cNvPr id="9" name="Picture 8"/>
          <p:cNvPicPr>
            <a:picLocks noChangeAspect="1"/>
          </p:cNvPicPr>
          <p:nvPr/>
        </p:nvPicPr>
        <p:blipFill>
          <a:blip r:embed="rId6"/>
          <a:stretch>
            <a:fillRect/>
          </a:stretch>
        </p:blipFill>
        <p:spPr>
          <a:xfrm>
            <a:off x="8763570" y="3792646"/>
            <a:ext cx="1461076" cy="695271"/>
          </a:xfrm>
          <a:prstGeom prst="rect">
            <a:avLst/>
          </a:prstGeom>
        </p:spPr>
      </p:pic>
      <p:pic>
        <p:nvPicPr>
          <p:cNvPr id="10" name="Picture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610398" y="6095928"/>
            <a:ext cx="1828800" cy="533400"/>
          </a:xfrm>
          <a:prstGeom prst="rect">
            <a:avLst/>
          </a:prstGeom>
        </p:spPr>
      </p:pic>
    </p:spTree>
    <p:extLst>
      <p:ext uri="{BB962C8B-B14F-4D97-AF65-F5344CB8AC3E}">
        <p14:creationId xmlns:p14="http://schemas.microsoft.com/office/powerpoint/2010/main" val="9397115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886" y="301751"/>
            <a:ext cx="11036929" cy="1325563"/>
          </a:xfrm>
        </p:spPr>
        <p:txBody>
          <a:bodyPr>
            <a:normAutofit/>
          </a:bodyPr>
          <a:lstStyle/>
          <a:p>
            <a:pPr algn="ctr"/>
            <a:r>
              <a:rPr lang="en-GB" sz="3600" b="1" dirty="0" smtClean="0">
                <a:solidFill>
                  <a:schemeClr val="accent1">
                    <a:lumMod val="50000"/>
                  </a:schemeClr>
                </a:solidFill>
                <a:latin typeface="+mn-lt"/>
              </a:rPr>
              <a:t>BMS International Career Development PhD Programme</a:t>
            </a:r>
            <a:endParaRPr lang="en-GB" sz="3600" b="1" dirty="0">
              <a:solidFill>
                <a:schemeClr val="accent1">
                  <a:lumMod val="50000"/>
                </a:schemeClr>
              </a:solidFill>
              <a:latin typeface="+mn-lt"/>
            </a:endParaRPr>
          </a:p>
        </p:txBody>
      </p:sp>
      <p:sp>
        <p:nvSpPr>
          <p:cNvPr id="3" name="Content Placeholder 2"/>
          <p:cNvSpPr>
            <a:spLocks noGrp="1"/>
          </p:cNvSpPr>
          <p:nvPr>
            <p:ph idx="1"/>
          </p:nvPr>
        </p:nvSpPr>
        <p:spPr>
          <a:xfrm>
            <a:off x="749549" y="1955548"/>
            <a:ext cx="10889173" cy="3503691"/>
          </a:xfrm>
        </p:spPr>
        <p:txBody>
          <a:bodyPr>
            <a:normAutofit/>
          </a:bodyPr>
          <a:lstStyle/>
          <a:p>
            <a:pPr>
              <a:spcBef>
                <a:spcPts val="1800"/>
              </a:spcBef>
            </a:pPr>
            <a:r>
              <a:rPr lang="en-GB" sz="2600" b="1" dirty="0" smtClean="0"/>
              <a:t>4 year </a:t>
            </a:r>
            <a:r>
              <a:rPr lang="en-GB" sz="2600" dirty="0" smtClean="0"/>
              <a:t>collaborative PhD scholarships (UoE and Zhejiang University)</a:t>
            </a:r>
          </a:p>
          <a:p>
            <a:pPr>
              <a:spcBef>
                <a:spcPts val="1800"/>
              </a:spcBef>
            </a:pPr>
            <a:r>
              <a:rPr lang="en-GB" sz="2600" dirty="0" smtClean="0"/>
              <a:t>Innovative research, international experience, training and career development</a:t>
            </a:r>
          </a:p>
          <a:p>
            <a:pPr>
              <a:spcBef>
                <a:spcPts val="1800"/>
              </a:spcBef>
            </a:pPr>
            <a:r>
              <a:rPr lang="en-GB" sz="2600" dirty="0" smtClean="0"/>
              <a:t>Undertake research project in </a:t>
            </a:r>
            <a:r>
              <a:rPr lang="en-GB" sz="2600" b="1" dirty="0" smtClean="0"/>
              <a:t>Biomedical Sciences </a:t>
            </a:r>
            <a:r>
              <a:rPr lang="en-GB" sz="2600" dirty="0" smtClean="0"/>
              <a:t>(UoE)</a:t>
            </a:r>
          </a:p>
          <a:p>
            <a:pPr>
              <a:spcBef>
                <a:spcPts val="1800"/>
              </a:spcBef>
            </a:pPr>
            <a:r>
              <a:rPr lang="en-GB" sz="2600" b="1" dirty="0" smtClean="0"/>
              <a:t>25%</a:t>
            </a:r>
            <a:r>
              <a:rPr lang="en-GB" sz="2600" dirty="0" smtClean="0"/>
              <a:t> of time spent engaging with teaching</a:t>
            </a:r>
          </a:p>
          <a:p>
            <a:pPr>
              <a:spcBef>
                <a:spcPts val="1800"/>
              </a:spcBef>
            </a:pPr>
            <a:r>
              <a:rPr lang="en-GB" sz="2600" dirty="0" smtClean="0"/>
              <a:t>Currently </a:t>
            </a:r>
            <a:r>
              <a:rPr lang="en-GB" sz="2600" b="1" dirty="0" smtClean="0"/>
              <a:t>8 students </a:t>
            </a:r>
            <a:r>
              <a:rPr lang="en-GB" sz="2600" dirty="0" smtClean="0"/>
              <a:t>enrolled (recruiting for 2017/18)</a:t>
            </a:r>
          </a:p>
          <a:p>
            <a:pPr marL="0" indent="0">
              <a:spcBef>
                <a:spcPts val="1800"/>
              </a:spcBef>
              <a:buNone/>
            </a:pPr>
            <a:endParaRPr lang="en-GB" dirty="0"/>
          </a:p>
          <a:p>
            <a:pPr marL="0" indent="0">
              <a:spcBef>
                <a:spcPts val="1600"/>
              </a:spcBef>
              <a:buNone/>
            </a:pPr>
            <a:endParaRPr lang="en-GB" dirty="0" smtClean="0"/>
          </a:p>
          <a:p>
            <a:pPr marL="0" indent="0">
              <a:spcBef>
                <a:spcPts val="1600"/>
              </a:spcBef>
              <a:buNone/>
            </a:pPr>
            <a:endParaRPr lang="en-GB" dirty="0"/>
          </a:p>
          <a:p>
            <a:pPr marL="0" indent="0">
              <a:buNone/>
            </a:pPr>
            <a:endParaRPr lang="en-GB" dirty="0" smtClean="0"/>
          </a:p>
        </p:txBody>
      </p:sp>
    </p:spTree>
    <p:extLst>
      <p:ext uri="{BB962C8B-B14F-4D97-AF65-F5344CB8AC3E}">
        <p14:creationId xmlns:p14="http://schemas.microsoft.com/office/powerpoint/2010/main" val="29547866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760" y="65915"/>
            <a:ext cx="10515600" cy="1325563"/>
          </a:xfrm>
        </p:spPr>
        <p:txBody>
          <a:bodyPr>
            <a:normAutofit/>
          </a:bodyPr>
          <a:lstStyle/>
          <a:p>
            <a:r>
              <a:rPr lang="en-GB" sz="3600" b="1" dirty="0" smtClean="0">
                <a:solidFill>
                  <a:schemeClr val="accent1">
                    <a:lumMod val="50000"/>
                  </a:schemeClr>
                </a:solidFill>
                <a:latin typeface="+mn-lt"/>
              </a:rPr>
              <a:t>Why our students applied for this PhD Programme</a:t>
            </a:r>
            <a:endParaRPr lang="en-GB" sz="3600" b="1" dirty="0">
              <a:solidFill>
                <a:schemeClr val="accent1">
                  <a:lumMod val="50000"/>
                </a:schemeClr>
              </a:solidFill>
              <a:latin typeface="+mn-lt"/>
            </a:endParaRPr>
          </a:p>
        </p:txBody>
      </p:sp>
      <p:sp>
        <p:nvSpPr>
          <p:cNvPr id="3" name="Content Placeholder 2"/>
          <p:cNvSpPr>
            <a:spLocks noGrp="1"/>
          </p:cNvSpPr>
          <p:nvPr>
            <p:ph idx="1"/>
          </p:nvPr>
        </p:nvSpPr>
        <p:spPr>
          <a:xfrm>
            <a:off x="746760" y="1391478"/>
            <a:ext cx="10515600" cy="5317435"/>
          </a:xfrm>
        </p:spPr>
        <p:txBody>
          <a:bodyPr>
            <a:normAutofit/>
          </a:bodyPr>
          <a:lstStyle/>
          <a:p>
            <a:pPr marL="0" indent="0">
              <a:buNone/>
            </a:pPr>
            <a:r>
              <a:rPr lang="en-GB" sz="2200" dirty="0" smtClean="0">
                <a:solidFill>
                  <a:srgbClr val="FF0000"/>
                </a:solidFill>
              </a:rPr>
              <a:t>“I can </a:t>
            </a:r>
            <a:r>
              <a:rPr lang="en-GB" sz="2200" dirty="0">
                <a:solidFill>
                  <a:srgbClr val="FF0000"/>
                </a:solidFill>
              </a:rPr>
              <a:t>pursue a career in science as well as in </a:t>
            </a:r>
            <a:r>
              <a:rPr lang="en-GB" sz="2200" dirty="0" smtClean="0">
                <a:solidFill>
                  <a:srgbClr val="FF0000"/>
                </a:solidFill>
              </a:rPr>
              <a:t>Higher </a:t>
            </a:r>
            <a:r>
              <a:rPr lang="en-GB" sz="2200" dirty="0">
                <a:solidFill>
                  <a:srgbClr val="FF0000"/>
                </a:solidFill>
              </a:rPr>
              <a:t>E</a:t>
            </a:r>
            <a:r>
              <a:rPr lang="en-GB" sz="2200" dirty="0" smtClean="0">
                <a:solidFill>
                  <a:srgbClr val="FF0000"/>
                </a:solidFill>
              </a:rPr>
              <a:t>ducation. The </a:t>
            </a:r>
            <a:r>
              <a:rPr lang="en-GB" sz="2200" dirty="0">
                <a:solidFill>
                  <a:srgbClr val="FF0000"/>
                </a:solidFill>
              </a:rPr>
              <a:t>additional benefit of experiencing a different culture with the travel to China i</a:t>
            </a:r>
            <a:r>
              <a:rPr lang="en-GB" sz="2200" dirty="0" smtClean="0">
                <a:solidFill>
                  <a:srgbClr val="FF0000"/>
                </a:solidFill>
              </a:rPr>
              <a:t>s </a:t>
            </a:r>
            <a:r>
              <a:rPr lang="en-GB" sz="2200" dirty="0">
                <a:solidFill>
                  <a:srgbClr val="FF0000"/>
                </a:solidFill>
              </a:rPr>
              <a:t>another major appeal</a:t>
            </a:r>
            <a:r>
              <a:rPr lang="en-GB" sz="2200" dirty="0" smtClean="0">
                <a:solidFill>
                  <a:srgbClr val="FF0000"/>
                </a:solidFill>
              </a:rPr>
              <a:t>.”</a:t>
            </a:r>
          </a:p>
          <a:p>
            <a:pPr marL="0" indent="0">
              <a:buNone/>
            </a:pPr>
            <a:endParaRPr lang="en-GB" sz="2200" dirty="0">
              <a:solidFill>
                <a:srgbClr val="FF0000"/>
              </a:solidFill>
            </a:endParaRPr>
          </a:p>
          <a:p>
            <a:pPr marL="0" indent="0">
              <a:buNone/>
            </a:pPr>
            <a:r>
              <a:rPr lang="en-GB" sz="2200" dirty="0" smtClean="0">
                <a:solidFill>
                  <a:schemeClr val="accent1">
                    <a:lumMod val="50000"/>
                  </a:schemeClr>
                </a:solidFill>
              </a:rPr>
              <a:t>“It provides the opportunity to gain a formal teaching qualification alongside conducting research. Not only do we get involved in teaching at the University of Edinburgh, but we also get international teaching experience in China.” </a:t>
            </a:r>
          </a:p>
          <a:p>
            <a:pPr marL="0" indent="0">
              <a:buNone/>
            </a:pPr>
            <a:endParaRPr lang="en-GB" sz="2200" dirty="0" smtClean="0">
              <a:solidFill>
                <a:schemeClr val="accent1">
                  <a:lumMod val="50000"/>
                </a:schemeClr>
              </a:solidFill>
            </a:endParaRPr>
          </a:p>
          <a:p>
            <a:pPr marL="0" indent="0">
              <a:buNone/>
            </a:pPr>
            <a:r>
              <a:rPr lang="en-GB" sz="2200" dirty="0" smtClean="0">
                <a:solidFill>
                  <a:srgbClr val="00B050"/>
                </a:solidFill>
              </a:rPr>
              <a:t>“The opportunity to attain teaching experience whilst completing research at a world-leading University was key for my application to this particular post.”</a:t>
            </a:r>
          </a:p>
          <a:p>
            <a:pPr marL="0" indent="0">
              <a:buNone/>
            </a:pPr>
            <a:endParaRPr lang="en-GB" sz="2200" dirty="0">
              <a:solidFill>
                <a:schemeClr val="accent6">
                  <a:lumMod val="75000"/>
                </a:schemeClr>
              </a:solidFill>
            </a:endParaRPr>
          </a:p>
          <a:p>
            <a:pPr marL="0" indent="0">
              <a:buNone/>
            </a:pPr>
            <a:r>
              <a:rPr lang="en-GB" sz="2200" dirty="0" smtClean="0">
                <a:solidFill>
                  <a:srgbClr val="6D53CD"/>
                </a:solidFill>
              </a:rPr>
              <a:t>“Academia is very much an international community and I feel this experience, and the challenges we will face, will set us apart when it comes to applying for jobs later on down the line, standing us in good stead for the rest of our teaching career.”</a:t>
            </a:r>
          </a:p>
          <a:p>
            <a:pPr marL="0" indent="0">
              <a:buNone/>
            </a:pPr>
            <a:endParaRPr lang="en-GB" dirty="0">
              <a:solidFill>
                <a:schemeClr val="accent6">
                  <a:lumMod val="75000"/>
                </a:schemeClr>
              </a:solidFill>
            </a:endParaRPr>
          </a:p>
        </p:txBody>
      </p:sp>
    </p:spTree>
    <p:extLst>
      <p:ext uri="{BB962C8B-B14F-4D97-AF65-F5344CB8AC3E}">
        <p14:creationId xmlns:p14="http://schemas.microsoft.com/office/powerpoint/2010/main" val="27177349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solidFill>
                  <a:schemeClr val="accent1">
                    <a:lumMod val="50000"/>
                  </a:schemeClr>
                </a:solidFill>
                <a:latin typeface="+mn-lt"/>
              </a:rPr>
              <a:t>Why have a mentorship scheme?</a:t>
            </a:r>
            <a:endParaRPr lang="en-GB" sz="3600" b="1" dirty="0">
              <a:solidFill>
                <a:schemeClr val="accent1">
                  <a:lumMod val="50000"/>
                </a:schemeClr>
              </a:solidFill>
              <a:latin typeface="+mn-lt"/>
            </a:endParaRPr>
          </a:p>
        </p:txBody>
      </p:sp>
      <p:sp>
        <p:nvSpPr>
          <p:cNvPr id="3" name="Content Placeholder 2"/>
          <p:cNvSpPr>
            <a:spLocks noGrp="1"/>
          </p:cNvSpPr>
          <p:nvPr>
            <p:ph idx="1"/>
          </p:nvPr>
        </p:nvSpPr>
        <p:spPr>
          <a:xfrm>
            <a:off x="838200" y="1690688"/>
            <a:ext cx="10515600" cy="1146780"/>
          </a:xfrm>
        </p:spPr>
        <p:txBody>
          <a:bodyPr>
            <a:normAutofit/>
          </a:bodyPr>
          <a:lstStyle/>
          <a:p>
            <a:pPr marL="0" indent="0">
              <a:buNone/>
            </a:pPr>
            <a:r>
              <a:rPr lang="en-GB" sz="2400" dirty="0" smtClean="0"/>
              <a:t>Mentoring is an established process used to develop individuals and help them reach their potential</a:t>
            </a:r>
          </a:p>
          <a:p>
            <a:pPr marL="0" indent="0">
              <a:buNone/>
            </a:pPr>
            <a:endParaRPr lang="en-GB" sz="1800" dirty="0" smtClean="0"/>
          </a:p>
          <a:p>
            <a:pPr marL="0" indent="0">
              <a:buNone/>
            </a:pPr>
            <a:endParaRPr lang="en-GB" sz="1800" dirty="0" smtClean="0"/>
          </a:p>
          <a:p>
            <a:pPr marL="0" indent="0">
              <a:buNone/>
            </a:pPr>
            <a:endParaRPr lang="en-GB" dirty="0"/>
          </a:p>
        </p:txBody>
      </p:sp>
      <p:sp>
        <p:nvSpPr>
          <p:cNvPr id="6" name="TextBox 5"/>
          <p:cNvSpPr txBox="1"/>
          <p:nvPr/>
        </p:nvSpPr>
        <p:spPr>
          <a:xfrm>
            <a:off x="838199" y="2831331"/>
            <a:ext cx="10422836" cy="830997"/>
          </a:xfrm>
          <a:prstGeom prst="rect">
            <a:avLst/>
          </a:prstGeom>
          <a:solidFill>
            <a:schemeClr val="accent1">
              <a:lumMod val="20000"/>
              <a:lumOff val="80000"/>
            </a:schemeClr>
          </a:solidFill>
        </p:spPr>
        <p:txBody>
          <a:bodyPr wrap="square" rtlCol="0">
            <a:spAutoFit/>
          </a:bodyPr>
          <a:lstStyle/>
          <a:p>
            <a:r>
              <a:rPr lang="en-GB" sz="2400" b="1" dirty="0"/>
              <a:t>Our </a:t>
            </a:r>
            <a:r>
              <a:rPr lang="en-GB" sz="2400" b="1" dirty="0" smtClean="0"/>
              <a:t>aim:</a:t>
            </a:r>
            <a:endParaRPr lang="en-GB" sz="2400" b="1" dirty="0"/>
          </a:p>
          <a:p>
            <a:r>
              <a:rPr lang="en-GB" sz="2400" dirty="0" smtClean="0"/>
              <a:t>To provide </a:t>
            </a:r>
            <a:r>
              <a:rPr lang="en-GB" sz="2400" b="1" dirty="0"/>
              <a:t>support</a:t>
            </a:r>
            <a:r>
              <a:rPr lang="en-GB" sz="2400" dirty="0"/>
              <a:t> and </a:t>
            </a:r>
            <a:r>
              <a:rPr lang="en-GB" sz="2400" b="1" dirty="0"/>
              <a:t>guidance</a:t>
            </a:r>
            <a:r>
              <a:rPr lang="en-GB" sz="2400" dirty="0"/>
              <a:t> </a:t>
            </a:r>
            <a:r>
              <a:rPr lang="en-GB" sz="2400" dirty="0" smtClean="0"/>
              <a:t>as the students </a:t>
            </a:r>
            <a:r>
              <a:rPr lang="en-GB" sz="2400" dirty="0"/>
              <a:t>develop their career in teaching </a:t>
            </a:r>
          </a:p>
        </p:txBody>
      </p:sp>
      <p:sp>
        <p:nvSpPr>
          <p:cNvPr id="7" name="TextBox 6"/>
          <p:cNvSpPr txBox="1"/>
          <p:nvPr/>
        </p:nvSpPr>
        <p:spPr>
          <a:xfrm>
            <a:off x="838199" y="4018141"/>
            <a:ext cx="10030904" cy="1569660"/>
          </a:xfrm>
          <a:prstGeom prst="rect">
            <a:avLst/>
          </a:prstGeom>
          <a:noFill/>
        </p:spPr>
        <p:txBody>
          <a:bodyPr wrap="square" rtlCol="0">
            <a:spAutoFit/>
          </a:bodyPr>
          <a:lstStyle/>
          <a:p>
            <a:r>
              <a:rPr lang="en-GB" sz="2400" dirty="0"/>
              <a:t>Specifically </a:t>
            </a:r>
            <a:r>
              <a:rPr lang="en-GB" sz="2400" dirty="0" smtClean="0"/>
              <a:t>we will support the </a:t>
            </a:r>
            <a:r>
              <a:rPr lang="en-GB" sz="2400" dirty="0"/>
              <a:t>students </a:t>
            </a:r>
            <a:r>
              <a:rPr lang="en-GB" sz="2400" dirty="0" smtClean="0"/>
              <a:t>to</a:t>
            </a:r>
            <a:endParaRPr lang="en-GB" sz="2400" dirty="0"/>
          </a:p>
          <a:p>
            <a:pPr marL="457200" indent="-457200">
              <a:buFont typeface="+mj-lt"/>
              <a:buAutoNum type="arabicPeriod"/>
            </a:pPr>
            <a:r>
              <a:rPr lang="en-GB" sz="2400" dirty="0" smtClean="0"/>
              <a:t>Develop </a:t>
            </a:r>
            <a:r>
              <a:rPr lang="en-GB" sz="2400" b="1" dirty="0"/>
              <a:t>specific skills </a:t>
            </a:r>
            <a:r>
              <a:rPr lang="en-GB" sz="2400" dirty="0"/>
              <a:t>in teaching </a:t>
            </a:r>
            <a:r>
              <a:rPr lang="en-GB" sz="2400" dirty="0" smtClean="0"/>
              <a:t>(e.g. facilitating, tutoring, demonstrating, </a:t>
            </a:r>
            <a:r>
              <a:rPr lang="en-GB" sz="2400" dirty="0"/>
              <a:t>marking and providing </a:t>
            </a:r>
            <a:r>
              <a:rPr lang="en-GB" sz="2400" dirty="0" smtClean="0"/>
              <a:t>feedback)</a:t>
            </a:r>
          </a:p>
          <a:p>
            <a:pPr marL="457200" indent="-457200">
              <a:buFont typeface="+mj-lt"/>
              <a:buAutoNum type="arabicPeriod"/>
            </a:pPr>
            <a:r>
              <a:rPr lang="en-GB" sz="2400" dirty="0" smtClean="0"/>
              <a:t>Gain </a:t>
            </a:r>
            <a:r>
              <a:rPr lang="en-GB" sz="2400" b="1" dirty="0"/>
              <a:t>accreditation</a:t>
            </a:r>
            <a:r>
              <a:rPr lang="en-GB" sz="2400" dirty="0"/>
              <a:t> with the </a:t>
            </a:r>
            <a:r>
              <a:rPr lang="en-GB" sz="2400" dirty="0" smtClean="0"/>
              <a:t>HEA at </a:t>
            </a:r>
            <a:r>
              <a:rPr lang="en-GB" sz="2400" dirty="0"/>
              <a:t>Associate Fellowship </a:t>
            </a:r>
            <a:r>
              <a:rPr lang="en-GB" sz="2400" dirty="0" smtClean="0"/>
              <a:t>level</a:t>
            </a:r>
            <a:endParaRPr lang="en-GB" sz="24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7288" y="6158609"/>
            <a:ext cx="1969120" cy="446487"/>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24250" y="6166908"/>
            <a:ext cx="1993751" cy="452071"/>
          </a:xfrm>
          <a:prstGeom prst="rect">
            <a:avLst/>
          </a:prstGeom>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42812" y="6166908"/>
            <a:ext cx="1936556" cy="460370"/>
          </a:xfrm>
          <a:prstGeom prst="rect">
            <a:avLst/>
          </a:prstGeom>
        </p:spPr>
      </p:pic>
    </p:spTree>
    <p:extLst>
      <p:ext uri="{BB962C8B-B14F-4D97-AF65-F5344CB8AC3E}">
        <p14:creationId xmlns:p14="http://schemas.microsoft.com/office/powerpoint/2010/main" val="39447077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4982" y="1522956"/>
            <a:ext cx="10515600" cy="4351338"/>
          </a:xfrm>
        </p:spPr>
        <p:txBody>
          <a:bodyPr>
            <a:normAutofit/>
          </a:bodyPr>
          <a:lstStyle/>
          <a:p>
            <a:r>
              <a:rPr lang="en-US" sz="2400" b="1" dirty="0" smtClean="0"/>
              <a:t>Group meetings </a:t>
            </a:r>
            <a:r>
              <a:rPr lang="en-US" sz="2400" dirty="0" smtClean="0"/>
              <a:t>(8-12 students); 2 mentors</a:t>
            </a:r>
          </a:p>
          <a:p>
            <a:r>
              <a:rPr lang="en-US" sz="2400" dirty="0" smtClean="0"/>
              <a:t>Meet </a:t>
            </a:r>
            <a:r>
              <a:rPr lang="en-US" sz="2400" b="1" dirty="0" smtClean="0"/>
              <a:t>6 times </a:t>
            </a:r>
            <a:r>
              <a:rPr lang="en-US" sz="2400" dirty="0" smtClean="0"/>
              <a:t>a year</a:t>
            </a:r>
          </a:p>
          <a:p>
            <a:r>
              <a:rPr lang="en-US" sz="2400" dirty="0" smtClean="0"/>
              <a:t>Designed to facilitate pre-, mid- &amp; end </a:t>
            </a:r>
            <a:br>
              <a:rPr lang="en-US" sz="2400" dirty="0" smtClean="0"/>
            </a:br>
            <a:r>
              <a:rPr lang="en-US" sz="2400" dirty="0" smtClean="0"/>
              <a:t>of semester </a:t>
            </a:r>
            <a:r>
              <a:rPr lang="en-US" sz="2400" b="1" dirty="0" smtClean="0"/>
              <a:t>discussions</a:t>
            </a:r>
            <a:r>
              <a:rPr lang="en-US" sz="2400" dirty="0" smtClean="0"/>
              <a:t>, </a:t>
            </a:r>
            <a:r>
              <a:rPr lang="en-US" sz="2400" b="1" dirty="0" smtClean="0"/>
              <a:t>reflection</a:t>
            </a:r>
            <a:r>
              <a:rPr lang="en-US" sz="2400" dirty="0" smtClean="0"/>
              <a:t> and</a:t>
            </a:r>
            <a:br>
              <a:rPr lang="en-US" sz="2400" dirty="0" smtClean="0"/>
            </a:br>
            <a:r>
              <a:rPr lang="en-US" sz="2400" dirty="0" smtClean="0"/>
              <a:t>future </a:t>
            </a:r>
            <a:r>
              <a:rPr lang="en-US" sz="2400" b="1" dirty="0" smtClean="0"/>
              <a:t>planning</a:t>
            </a:r>
          </a:p>
          <a:p>
            <a:r>
              <a:rPr lang="en-US" sz="2400" dirty="0" smtClean="0"/>
              <a:t>Opportunity to discuss, share and </a:t>
            </a:r>
            <a:br>
              <a:rPr lang="en-US" sz="2400" dirty="0" smtClean="0"/>
            </a:br>
            <a:r>
              <a:rPr lang="en-US" sz="2400" dirty="0" smtClean="0"/>
              <a:t>evaluate experiences (</a:t>
            </a:r>
            <a:r>
              <a:rPr lang="en-US" sz="2400" b="1" dirty="0" smtClean="0"/>
              <a:t>peer support</a:t>
            </a:r>
            <a:r>
              <a:rPr lang="en-US" sz="2400" dirty="0" smtClean="0"/>
              <a:t>)</a:t>
            </a:r>
          </a:p>
          <a:p>
            <a:r>
              <a:rPr lang="en-US" sz="2400" dirty="0" smtClean="0"/>
              <a:t>Plus opportunities for students to meet with mentors (</a:t>
            </a:r>
            <a:r>
              <a:rPr lang="en-US" sz="2400" b="1" dirty="0" smtClean="0"/>
              <a:t>1:1 support</a:t>
            </a:r>
            <a:r>
              <a:rPr lang="en-US" sz="2400" dirty="0" smtClean="0"/>
              <a:t>) </a:t>
            </a:r>
            <a:endParaRPr lang="en-US" sz="2400" dirty="0"/>
          </a:p>
          <a:p>
            <a:r>
              <a:rPr lang="en-US" sz="2400" dirty="0" smtClean="0"/>
              <a:t>Group </a:t>
            </a:r>
            <a:r>
              <a:rPr lang="en-US" sz="2400" dirty="0"/>
              <a:t>sessions are focused on a </a:t>
            </a:r>
            <a:br>
              <a:rPr lang="en-US" sz="2400" dirty="0"/>
            </a:br>
            <a:r>
              <a:rPr lang="en-US" sz="2400" b="1" dirty="0"/>
              <a:t>specific area of teaching </a:t>
            </a:r>
            <a:r>
              <a:rPr lang="en-US" sz="2400" dirty="0"/>
              <a:t>(e.g. marking &amp; feedback)</a:t>
            </a:r>
          </a:p>
          <a:p>
            <a:pPr marL="0" indent="0">
              <a:buNone/>
            </a:pPr>
            <a:endParaRPr lang="en-US" dirty="0" smtClean="0"/>
          </a:p>
          <a:p>
            <a:pPr marL="0" indent="0">
              <a:buNone/>
            </a:pPr>
            <a:endParaRPr lang="en-US" dirty="0"/>
          </a:p>
        </p:txBody>
      </p:sp>
      <p:sp>
        <p:nvSpPr>
          <p:cNvPr id="4" name="Title 1"/>
          <p:cNvSpPr>
            <a:spLocks noGrp="1"/>
          </p:cNvSpPr>
          <p:nvPr>
            <p:ph type="title"/>
          </p:nvPr>
        </p:nvSpPr>
        <p:spPr>
          <a:xfrm>
            <a:off x="716591" y="152288"/>
            <a:ext cx="10515600" cy="1325563"/>
          </a:xfrm>
        </p:spPr>
        <p:txBody>
          <a:bodyPr>
            <a:normAutofit/>
          </a:bodyPr>
          <a:lstStyle/>
          <a:p>
            <a:r>
              <a:rPr lang="en-GB" sz="3600" b="1" dirty="0" smtClean="0">
                <a:solidFill>
                  <a:schemeClr val="accent1">
                    <a:lumMod val="50000"/>
                  </a:schemeClr>
                </a:solidFill>
                <a:latin typeface="+mn-lt"/>
              </a:rPr>
              <a:t>Mentorship Structure</a:t>
            </a:r>
            <a:endParaRPr lang="en-GB" sz="3600" b="1" dirty="0">
              <a:solidFill>
                <a:schemeClr val="accent1">
                  <a:lumMod val="50000"/>
                </a:schemeClr>
              </a:solidFill>
              <a:latin typeface="+mn-lt"/>
            </a:endParaRPr>
          </a:p>
        </p:txBody>
      </p:sp>
      <p:sp>
        <p:nvSpPr>
          <p:cNvPr id="6" name="TextBox 5"/>
          <p:cNvSpPr txBox="1"/>
          <p:nvPr/>
        </p:nvSpPr>
        <p:spPr>
          <a:xfrm>
            <a:off x="6838795" y="1027906"/>
            <a:ext cx="4393396" cy="2862322"/>
          </a:xfrm>
          <a:prstGeom prst="rect">
            <a:avLst/>
          </a:prstGeom>
          <a:solidFill>
            <a:schemeClr val="accent1">
              <a:lumMod val="75000"/>
            </a:schemeClr>
          </a:solidFill>
        </p:spPr>
        <p:txBody>
          <a:bodyPr wrap="square" rtlCol="0">
            <a:spAutoFit/>
          </a:bodyPr>
          <a:lstStyle/>
          <a:p>
            <a:r>
              <a:rPr lang="en-US" sz="2000" u="sng" dirty="0" smtClean="0">
                <a:solidFill>
                  <a:schemeClr val="bg1"/>
                </a:solidFill>
              </a:rPr>
              <a:t>Semester </a:t>
            </a:r>
            <a:r>
              <a:rPr lang="en-US" sz="2000" u="sng" dirty="0">
                <a:solidFill>
                  <a:schemeClr val="bg1"/>
                </a:solidFill>
              </a:rPr>
              <a:t>1</a:t>
            </a:r>
          </a:p>
          <a:p>
            <a:r>
              <a:rPr lang="en-US" sz="2000" dirty="0" smtClean="0">
                <a:solidFill>
                  <a:schemeClr val="bg1"/>
                </a:solidFill>
              </a:rPr>
              <a:t>Meeting </a:t>
            </a:r>
            <a:r>
              <a:rPr lang="en-US" sz="2000" dirty="0">
                <a:solidFill>
                  <a:schemeClr val="bg1"/>
                </a:solidFill>
              </a:rPr>
              <a:t>1: end of August</a:t>
            </a:r>
          </a:p>
          <a:p>
            <a:r>
              <a:rPr lang="en-US" sz="2000" dirty="0" smtClean="0">
                <a:solidFill>
                  <a:schemeClr val="bg1"/>
                </a:solidFill>
              </a:rPr>
              <a:t>Meeting </a:t>
            </a:r>
            <a:r>
              <a:rPr lang="en-US" sz="2000" dirty="0">
                <a:solidFill>
                  <a:schemeClr val="bg1"/>
                </a:solidFill>
              </a:rPr>
              <a:t>2: end of October (week 6)</a:t>
            </a:r>
          </a:p>
          <a:p>
            <a:r>
              <a:rPr lang="en-US" sz="2000" dirty="0" smtClean="0">
                <a:solidFill>
                  <a:schemeClr val="bg1"/>
                </a:solidFill>
              </a:rPr>
              <a:t>Meeting </a:t>
            </a:r>
            <a:r>
              <a:rPr lang="en-US" sz="2000" dirty="0">
                <a:solidFill>
                  <a:schemeClr val="bg1"/>
                </a:solidFill>
              </a:rPr>
              <a:t>3: mid-December (week 13/14</a:t>
            </a:r>
            <a:r>
              <a:rPr lang="en-US" sz="2000" dirty="0" smtClean="0">
                <a:solidFill>
                  <a:schemeClr val="bg1"/>
                </a:solidFill>
              </a:rPr>
              <a:t>)</a:t>
            </a:r>
          </a:p>
          <a:p>
            <a:endParaRPr lang="en-US" sz="2000" dirty="0">
              <a:solidFill>
                <a:schemeClr val="bg1"/>
              </a:solidFill>
            </a:endParaRPr>
          </a:p>
          <a:p>
            <a:r>
              <a:rPr lang="en-US" sz="2000" u="sng" dirty="0" smtClean="0">
                <a:solidFill>
                  <a:schemeClr val="bg1"/>
                </a:solidFill>
              </a:rPr>
              <a:t>Semester </a:t>
            </a:r>
            <a:r>
              <a:rPr lang="en-US" sz="2000" u="sng" dirty="0">
                <a:solidFill>
                  <a:schemeClr val="bg1"/>
                </a:solidFill>
              </a:rPr>
              <a:t>2</a:t>
            </a:r>
            <a:endParaRPr lang="en-US" sz="2000" dirty="0">
              <a:solidFill>
                <a:schemeClr val="bg1"/>
              </a:solidFill>
            </a:endParaRPr>
          </a:p>
          <a:p>
            <a:r>
              <a:rPr lang="en-US" sz="2000" dirty="0" smtClean="0">
                <a:solidFill>
                  <a:schemeClr val="bg1"/>
                </a:solidFill>
              </a:rPr>
              <a:t>Meeting </a:t>
            </a:r>
            <a:r>
              <a:rPr lang="en-US" sz="2000" dirty="0">
                <a:solidFill>
                  <a:schemeClr val="bg1"/>
                </a:solidFill>
              </a:rPr>
              <a:t>4: end of Feb </a:t>
            </a:r>
            <a:r>
              <a:rPr lang="en-US" sz="2000" dirty="0" smtClean="0">
                <a:solidFill>
                  <a:schemeClr val="bg1"/>
                </a:solidFill>
              </a:rPr>
              <a:t>(FLW)</a:t>
            </a:r>
            <a:endParaRPr lang="en-US" sz="2000" dirty="0">
              <a:solidFill>
                <a:schemeClr val="bg1"/>
              </a:solidFill>
            </a:endParaRPr>
          </a:p>
          <a:p>
            <a:r>
              <a:rPr lang="en-US" sz="2000" dirty="0" smtClean="0">
                <a:solidFill>
                  <a:schemeClr val="bg1"/>
                </a:solidFill>
              </a:rPr>
              <a:t>Meeting </a:t>
            </a:r>
            <a:r>
              <a:rPr lang="en-US" sz="2000" dirty="0">
                <a:solidFill>
                  <a:schemeClr val="bg1"/>
                </a:solidFill>
              </a:rPr>
              <a:t>5: mid-late April (spring </a:t>
            </a:r>
            <a:r>
              <a:rPr lang="en-US" sz="2000" dirty="0" smtClean="0">
                <a:solidFill>
                  <a:schemeClr val="bg1"/>
                </a:solidFill>
              </a:rPr>
              <a:t>break)</a:t>
            </a:r>
            <a:endParaRPr lang="en-US" sz="2000" dirty="0">
              <a:solidFill>
                <a:schemeClr val="bg1"/>
              </a:solidFill>
            </a:endParaRPr>
          </a:p>
          <a:p>
            <a:r>
              <a:rPr lang="en-US" sz="2000" dirty="0" smtClean="0">
                <a:solidFill>
                  <a:schemeClr val="bg1"/>
                </a:solidFill>
              </a:rPr>
              <a:t>Meeting </a:t>
            </a:r>
            <a:r>
              <a:rPr lang="en-US" sz="2000" dirty="0">
                <a:solidFill>
                  <a:schemeClr val="bg1"/>
                </a:solidFill>
              </a:rPr>
              <a:t>6: end of S2 (early June)</a:t>
            </a:r>
          </a:p>
        </p:txBody>
      </p:sp>
      <p:sp>
        <p:nvSpPr>
          <p:cNvPr id="2" name="TextBox 1"/>
          <p:cNvSpPr txBox="1"/>
          <p:nvPr/>
        </p:nvSpPr>
        <p:spPr>
          <a:xfrm>
            <a:off x="594982" y="5874294"/>
            <a:ext cx="10637209" cy="707886"/>
          </a:xfrm>
          <a:prstGeom prst="rect">
            <a:avLst/>
          </a:prstGeom>
          <a:solidFill>
            <a:schemeClr val="accent1">
              <a:lumMod val="20000"/>
              <a:lumOff val="80000"/>
            </a:schemeClr>
          </a:solidFill>
        </p:spPr>
        <p:txBody>
          <a:bodyPr wrap="square" rtlCol="0">
            <a:spAutoFit/>
          </a:bodyPr>
          <a:lstStyle/>
          <a:p>
            <a:r>
              <a:rPr lang="en-GB" sz="2000" b="1" dirty="0" smtClean="0"/>
              <a:t>Feedback and Evaluation</a:t>
            </a:r>
            <a:r>
              <a:rPr lang="en-GB" sz="2000" dirty="0" smtClean="0"/>
              <a:t>: The framework will be evaluated and student feedback sought in order to improve and develop the scheme </a:t>
            </a:r>
            <a:endParaRPr lang="en-GB" sz="2000" dirty="0"/>
          </a:p>
        </p:txBody>
      </p:sp>
    </p:spTree>
    <p:extLst>
      <p:ext uri="{BB962C8B-B14F-4D97-AF65-F5344CB8AC3E}">
        <p14:creationId xmlns:p14="http://schemas.microsoft.com/office/powerpoint/2010/main" val="8043177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87694"/>
            <a:ext cx="4915983" cy="4329406"/>
          </a:xfrm>
          <a:solidFill>
            <a:schemeClr val="accent1">
              <a:lumMod val="20000"/>
              <a:lumOff val="80000"/>
            </a:schemeClr>
          </a:solidFill>
          <a:ln w="28575" cmpd="sng">
            <a:solidFill>
              <a:schemeClr val="tx1"/>
            </a:solidFill>
          </a:ln>
        </p:spPr>
        <p:txBody>
          <a:bodyPr>
            <a:normAutofit/>
          </a:bodyPr>
          <a:lstStyle/>
          <a:p>
            <a:pPr marL="0" indent="0" algn="ctr">
              <a:buNone/>
            </a:pPr>
            <a:r>
              <a:rPr lang="en-US" b="1" dirty="0" smtClean="0"/>
              <a:t>Mentees</a:t>
            </a:r>
          </a:p>
          <a:p>
            <a:r>
              <a:rPr lang="en-US" sz="2400" dirty="0" smtClean="0"/>
              <a:t>Keep to agreements on regularity of meetings / communication</a:t>
            </a:r>
          </a:p>
          <a:p>
            <a:r>
              <a:rPr lang="en-US" sz="2400" dirty="0" smtClean="0"/>
              <a:t>Prepare for and participate in meetings with mentors</a:t>
            </a:r>
          </a:p>
          <a:p>
            <a:r>
              <a:rPr lang="en-US" sz="2400" dirty="0" smtClean="0"/>
              <a:t>Keep mentor informed of progress and any problems</a:t>
            </a:r>
          </a:p>
          <a:p>
            <a:r>
              <a:rPr lang="en-US" sz="2400" dirty="0" smtClean="0"/>
              <a:t>Ask for help or advice</a:t>
            </a:r>
          </a:p>
          <a:p>
            <a:r>
              <a:rPr lang="en-US" sz="2400" dirty="0" smtClean="0"/>
              <a:t>Attend BMTO Teaching Network meetings as part of CPD</a:t>
            </a:r>
          </a:p>
          <a:p>
            <a:pPr marL="0" indent="0">
              <a:buNone/>
            </a:pPr>
            <a:endParaRPr lang="en-US" dirty="0" smtClean="0"/>
          </a:p>
          <a:p>
            <a:pPr marL="0" indent="0">
              <a:buNone/>
            </a:pPr>
            <a:endParaRPr lang="en-US" dirty="0">
              <a:solidFill>
                <a:srgbClr val="FFFFFF"/>
              </a:solidFill>
            </a:endParaRPr>
          </a:p>
        </p:txBody>
      </p:sp>
      <p:sp>
        <p:nvSpPr>
          <p:cNvPr id="4" name="Title 1"/>
          <p:cNvSpPr>
            <a:spLocks noGrp="1"/>
          </p:cNvSpPr>
          <p:nvPr>
            <p:ph type="title"/>
          </p:nvPr>
        </p:nvSpPr>
        <p:spPr/>
        <p:txBody>
          <a:bodyPr>
            <a:normAutofit/>
          </a:bodyPr>
          <a:lstStyle/>
          <a:p>
            <a:r>
              <a:rPr lang="en-GB" sz="3600" b="1" dirty="0" smtClean="0">
                <a:solidFill>
                  <a:schemeClr val="accent1">
                    <a:lumMod val="50000"/>
                  </a:schemeClr>
                </a:solidFill>
                <a:latin typeface="+mn-lt"/>
              </a:rPr>
              <a:t>Mentorship Framework Code of Practice</a:t>
            </a:r>
            <a:endParaRPr lang="en-GB" sz="3600" b="1" dirty="0">
              <a:solidFill>
                <a:schemeClr val="accent1">
                  <a:lumMod val="50000"/>
                </a:schemeClr>
              </a:solidFill>
              <a:latin typeface="+mn-lt"/>
            </a:endParaRPr>
          </a:p>
        </p:txBody>
      </p:sp>
      <p:sp>
        <p:nvSpPr>
          <p:cNvPr id="5" name="Content Placeholder 2"/>
          <p:cNvSpPr txBox="1">
            <a:spLocks/>
          </p:cNvSpPr>
          <p:nvPr/>
        </p:nvSpPr>
        <p:spPr>
          <a:xfrm>
            <a:off x="5925290" y="1487694"/>
            <a:ext cx="4915983" cy="4329406"/>
          </a:xfrm>
          <a:prstGeom prst="rect">
            <a:avLst/>
          </a:prstGeom>
          <a:solidFill>
            <a:schemeClr val="accent1">
              <a:lumMod val="20000"/>
              <a:lumOff val="80000"/>
            </a:schemeClr>
          </a:solidFill>
          <a:ln w="28575" cmpd="sng">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b="1" dirty="0" smtClean="0">
                <a:solidFill>
                  <a:srgbClr val="000000"/>
                </a:solidFill>
              </a:rPr>
              <a:t>Mentors</a:t>
            </a:r>
          </a:p>
          <a:p>
            <a:r>
              <a:rPr lang="en-US" sz="2400" dirty="0" smtClean="0">
                <a:solidFill>
                  <a:srgbClr val="000000"/>
                </a:solidFill>
              </a:rPr>
              <a:t>Review development of teaching skills &amp; experience </a:t>
            </a:r>
          </a:p>
          <a:p>
            <a:r>
              <a:rPr lang="en-US" sz="2400" dirty="0" smtClean="0">
                <a:solidFill>
                  <a:srgbClr val="000000"/>
                </a:solidFill>
              </a:rPr>
              <a:t>Help reflect on learning </a:t>
            </a:r>
          </a:p>
          <a:p>
            <a:r>
              <a:rPr lang="en-US" sz="2400" dirty="0" smtClean="0">
                <a:solidFill>
                  <a:srgbClr val="000000"/>
                </a:solidFill>
              </a:rPr>
              <a:t>Help identify developmental needs</a:t>
            </a:r>
          </a:p>
          <a:p>
            <a:r>
              <a:rPr lang="en-US" sz="2400" dirty="0" smtClean="0">
                <a:solidFill>
                  <a:srgbClr val="000000"/>
                </a:solidFill>
              </a:rPr>
              <a:t>Provide support &amp; guidance towards HEA accreditation</a:t>
            </a:r>
          </a:p>
          <a:p>
            <a:r>
              <a:rPr lang="en-US" sz="2400" dirty="0" smtClean="0">
                <a:solidFill>
                  <a:srgbClr val="000000"/>
                </a:solidFill>
              </a:rPr>
              <a:t>Provide feedback on written work for HEA accreditation</a:t>
            </a:r>
          </a:p>
          <a:p>
            <a:pPr marL="0" indent="0">
              <a:buFont typeface="Arial" panose="020B0604020202020204" pitchFamily="34" charset="0"/>
              <a:buNone/>
            </a:pPr>
            <a:endParaRPr lang="en-US" dirty="0">
              <a:solidFill>
                <a:srgbClr val="FFFFFF"/>
              </a:solidFill>
            </a:endParaRPr>
          </a:p>
        </p:txBody>
      </p:sp>
      <p:sp>
        <p:nvSpPr>
          <p:cNvPr id="2" name="TextBox 1"/>
          <p:cNvSpPr txBox="1"/>
          <p:nvPr/>
        </p:nvSpPr>
        <p:spPr>
          <a:xfrm>
            <a:off x="3321238" y="6062870"/>
            <a:ext cx="5208104" cy="461665"/>
          </a:xfrm>
          <a:prstGeom prst="rect">
            <a:avLst/>
          </a:prstGeom>
          <a:noFill/>
          <a:ln w="28575">
            <a:solidFill>
              <a:schemeClr val="tx1"/>
            </a:solidFill>
          </a:ln>
        </p:spPr>
        <p:txBody>
          <a:bodyPr wrap="square" rtlCol="0">
            <a:spAutoFit/>
          </a:bodyPr>
          <a:lstStyle/>
          <a:p>
            <a:r>
              <a:rPr lang="en-GB" sz="2400" dirty="0" smtClean="0"/>
              <a:t>Mentors trained and supported by IAD</a:t>
            </a:r>
            <a:endParaRPr lang="en-GB" sz="2400" dirty="0"/>
          </a:p>
        </p:txBody>
      </p:sp>
    </p:spTree>
    <p:extLst>
      <p:ext uri="{BB962C8B-B14F-4D97-AF65-F5344CB8AC3E}">
        <p14:creationId xmlns:p14="http://schemas.microsoft.com/office/powerpoint/2010/main" val="38066212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3933" y="2290525"/>
            <a:ext cx="11558440" cy="4103947"/>
          </a:xfrm>
        </p:spPr>
        <p:txBody>
          <a:bodyPr>
            <a:normAutofit fontScale="85000" lnSpcReduction="10000"/>
          </a:bodyPr>
          <a:lstStyle/>
          <a:p>
            <a:pPr marL="0" indent="0">
              <a:buNone/>
            </a:pPr>
            <a:r>
              <a:rPr lang="en-US" b="1" dirty="0" smtClean="0"/>
              <a:t>Semester 1: </a:t>
            </a:r>
            <a:r>
              <a:rPr lang="en-US" u="sng" dirty="0" smtClean="0"/>
              <a:t>Observing</a:t>
            </a:r>
            <a:r>
              <a:rPr lang="en-US" dirty="0" smtClean="0"/>
              <a:t> FGDs and tutorials (BMS1). Demonstrating in practical classes (BMS1).</a:t>
            </a:r>
          </a:p>
          <a:p>
            <a:pPr marL="0" indent="0">
              <a:buNone/>
            </a:pPr>
            <a:r>
              <a:rPr lang="en-US" b="1" dirty="0" smtClean="0"/>
              <a:t>Semester 2: </a:t>
            </a:r>
            <a:r>
              <a:rPr lang="en-US" u="sng" dirty="0" smtClean="0"/>
              <a:t>Leading</a:t>
            </a:r>
            <a:r>
              <a:rPr lang="en-US" dirty="0" smtClean="0"/>
              <a:t> FGDs (MB1) plus involvement in assessment</a:t>
            </a:r>
          </a:p>
          <a:p>
            <a:pPr marL="0" indent="0">
              <a:buNone/>
            </a:pPr>
            <a:r>
              <a:rPr lang="en-US" b="1" dirty="0" smtClean="0"/>
              <a:t>Attend IAD courses: </a:t>
            </a:r>
            <a:r>
              <a:rPr lang="en-US" dirty="0" smtClean="0"/>
              <a:t>“Enhancing Tutorials” and “Introduction to Laboratory Demonstrating”</a:t>
            </a:r>
          </a:p>
          <a:p>
            <a:pPr marL="0" indent="0">
              <a:buNone/>
            </a:pPr>
            <a:endParaRPr lang="en-US" dirty="0" smtClean="0"/>
          </a:p>
          <a:p>
            <a:pPr marL="0" indent="0">
              <a:buNone/>
            </a:pPr>
            <a:endParaRPr lang="en-US" b="1" dirty="0" smtClean="0"/>
          </a:p>
          <a:p>
            <a:pPr marL="0" indent="0">
              <a:buNone/>
            </a:pPr>
            <a:r>
              <a:rPr lang="en-US" b="1" dirty="0" smtClean="0"/>
              <a:t>Semester 1: </a:t>
            </a:r>
            <a:r>
              <a:rPr lang="en-US" dirty="0" smtClean="0"/>
              <a:t>Leading FGDs (BMS1)</a:t>
            </a:r>
          </a:p>
          <a:p>
            <a:pPr marL="0" indent="0">
              <a:buNone/>
            </a:pPr>
            <a:r>
              <a:rPr lang="en-US" b="1" dirty="0" smtClean="0"/>
              <a:t>Semester 2:</a:t>
            </a:r>
            <a:r>
              <a:rPr lang="en-US" dirty="0" smtClean="0"/>
              <a:t> Leading FGDs (MB1) plus involvement in assessment</a:t>
            </a:r>
          </a:p>
          <a:p>
            <a:pPr marL="0" indent="0">
              <a:buNone/>
            </a:pPr>
            <a:r>
              <a:rPr lang="en-US" dirty="0"/>
              <a:t>	 </a:t>
            </a:r>
            <a:r>
              <a:rPr lang="en-US" dirty="0" smtClean="0"/>
              <a:t>         Practical demonstrating (MII2 and/or BMS2)</a:t>
            </a:r>
          </a:p>
          <a:p>
            <a:pPr marL="0" indent="0">
              <a:buNone/>
            </a:pPr>
            <a:r>
              <a:rPr lang="en-US" b="1" dirty="0" smtClean="0"/>
              <a:t>Attend IAD courses: </a:t>
            </a:r>
            <a:r>
              <a:rPr lang="en-US" dirty="0"/>
              <a:t>two further </a:t>
            </a:r>
            <a:r>
              <a:rPr lang="en-US" dirty="0" smtClean="0"/>
              <a:t>courses of own choice</a:t>
            </a:r>
            <a:endParaRPr lang="en-US" dirty="0"/>
          </a:p>
        </p:txBody>
      </p:sp>
      <p:sp>
        <p:nvSpPr>
          <p:cNvPr id="4" name="Title 1"/>
          <p:cNvSpPr>
            <a:spLocks noGrp="1"/>
          </p:cNvSpPr>
          <p:nvPr>
            <p:ph type="title"/>
          </p:nvPr>
        </p:nvSpPr>
        <p:spPr/>
        <p:txBody>
          <a:bodyPr>
            <a:normAutofit/>
          </a:bodyPr>
          <a:lstStyle/>
          <a:p>
            <a:pPr algn="ctr"/>
            <a:r>
              <a:rPr lang="en-GB" sz="3600" b="1" dirty="0" smtClean="0">
                <a:solidFill>
                  <a:schemeClr val="accent1">
                    <a:lumMod val="50000"/>
                  </a:schemeClr>
                </a:solidFill>
                <a:latin typeface="+mn-lt"/>
              </a:rPr>
              <a:t>Developing Teaching: </a:t>
            </a:r>
            <a:br>
              <a:rPr lang="en-GB" sz="3600" b="1" dirty="0" smtClean="0">
                <a:solidFill>
                  <a:schemeClr val="accent1">
                    <a:lumMod val="50000"/>
                  </a:schemeClr>
                </a:solidFill>
                <a:latin typeface="+mn-lt"/>
              </a:rPr>
            </a:br>
            <a:r>
              <a:rPr lang="en-GB" sz="3600" b="1" dirty="0" smtClean="0">
                <a:solidFill>
                  <a:schemeClr val="accent1">
                    <a:lumMod val="50000"/>
                  </a:schemeClr>
                </a:solidFill>
                <a:latin typeface="+mn-lt"/>
              </a:rPr>
              <a:t>a timetable of teaching activities</a:t>
            </a:r>
            <a:endParaRPr lang="en-GB" sz="3600" b="1" dirty="0">
              <a:solidFill>
                <a:schemeClr val="accent1">
                  <a:lumMod val="50000"/>
                </a:schemeClr>
              </a:solidFill>
              <a:latin typeface="+mn-lt"/>
            </a:endParaRPr>
          </a:p>
        </p:txBody>
      </p:sp>
      <p:sp>
        <p:nvSpPr>
          <p:cNvPr id="2" name="TextBox 1"/>
          <p:cNvSpPr txBox="1"/>
          <p:nvPr/>
        </p:nvSpPr>
        <p:spPr>
          <a:xfrm>
            <a:off x="660903" y="1690688"/>
            <a:ext cx="1249379" cy="492443"/>
          </a:xfrm>
          <a:prstGeom prst="rect">
            <a:avLst/>
          </a:prstGeom>
          <a:solidFill>
            <a:schemeClr val="accent1">
              <a:lumMod val="40000"/>
              <a:lumOff val="60000"/>
            </a:schemeClr>
          </a:solidFill>
          <a:ln>
            <a:solidFill>
              <a:schemeClr val="tx1"/>
            </a:solidFill>
          </a:ln>
        </p:spPr>
        <p:txBody>
          <a:bodyPr wrap="square" rtlCol="0">
            <a:spAutoFit/>
          </a:bodyPr>
          <a:lstStyle/>
          <a:p>
            <a:r>
              <a:rPr lang="en-GB" sz="2600" b="1" dirty="0" smtClean="0"/>
              <a:t>Year 1</a:t>
            </a:r>
            <a:endParaRPr lang="en-GB" sz="2600" b="1" dirty="0"/>
          </a:p>
        </p:txBody>
      </p:sp>
      <p:sp>
        <p:nvSpPr>
          <p:cNvPr id="5" name="TextBox 4"/>
          <p:cNvSpPr txBox="1"/>
          <p:nvPr/>
        </p:nvSpPr>
        <p:spPr>
          <a:xfrm>
            <a:off x="660902" y="4080888"/>
            <a:ext cx="1249379" cy="492443"/>
          </a:xfrm>
          <a:prstGeom prst="rect">
            <a:avLst/>
          </a:prstGeom>
          <a:solidFill>
            <a:schemeClr val="accent1">
              <a:lumMod val="40000"/>
              <a:lumOff val="60000"/>
            </a:schemeClr>
          </a:solidFill>
          <a:ln>
            <a:solidFill>
              <a:schemeClr val="tx1"/>
            </a:solidFill>
          </a:ln>
        </p:spPr>
        <p:txBody>
          <a:bodyPr wrap="square" rtlCol="0">
            <a:spAutoFit/>
          </a:bodyPr>
          <a:lstStyle/>
          <a:p>
            <a:r>
              <a:rPr lang="en-GB" sz="2600" b="1" dirty="0" smtClean="0"/>
              <a:t>Year 2</a:t>
            </a:r>
            <a:endParaRPr lang="en-GB" sz="2600" b="1" dirty="0"/>
          </a:p>
        </p:txBody>
      </p:sp>
      <p:sp>
        <p:nvSpPr>
          <p:cNvPr id="7" name="7-Point Star 6"/>
          <p:cNvSpPr/>
          <p:nvPr/>
        </p:nvSpPr>
        <p:spPr>
          <a:xfrm>
            <a:off x="9793357" y="4573331"/>
            <a:ext cx="1560443" cy="1461052"/>
          </a:xfrm>
          <a:prstGeom prst="star7">
            <a:avLst/>
          </a:prstGeom>
          <a:solidFill>
            <a:schemeClr val="accent4">
              <a:lumMod val="60000"/>
              <a:lumOff val="4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9972260" y="4842192"/>
            <a:ext cx="1202635" cy="923330"/>
          </a:xfrm>
          <a:prstGeom prst="rect">
            <a:avLst/>
          </a:prstGeom>
          <a:noFill/>
        </p:spPr>
        <p:txBody>
          <a:bodyPr wrap="square" rtlCol="0">
            <a:spAutoFit/>
          </a:bodyPr>
          <a:lstStyle/>
          <a:p>
            <a:pPr algn="ctr"/>
            <a:r>
              <a:rPr lang="en-GB" b="1" dirty="0" smtClean="0"/>
              <a:t>HEA</a:t>
            </a:r>
          </a:p>
          <a:p>
            <a:pPr algn="ctr"/>
            <a:r>
              <a:rPr lang="en-GB" b="1" dirty="0" smtClean="0"/>
              <a:t>Associate Fellow</a:t>
            </a:r>
            <a:endParaRPr lang="en-GB" b="1" dirty="0"/>
          </a:p>
        </p:txBody>
      </p:sp>
    </p:spTree>
    <p:extLst>
      <p:ext uri="{BB962C8B-B14F-4D97-AF65-F5344CB8AC3E}">
        <p14:creationId xmlns:p14="http://schemas.microsoft.com/office/powerpoint/2010/main" val="26145604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7719" y="2070296"/>
            <a:ext cx="11558440" cy="3535374"/>
          </a:xfrm>
        </p:spPr>
        <p:txBody>
          <a:bodyPr>
            <a:normAutofit/>
          </a:bodyPr>
          <a:lstStyle/>
          <a:p>
            <a:pPr marL="0" indent="0">
              <a:buNone/>
            </a:pPr>
            <a:r>
              <a:rPr lang="en-US" sz="2400" b="1" dirty="0" smtClean="0"/>
              <a:t>Semester 1 &amp; 2: </a:t>
            </a:r>
            <a:r>
              <a:rPr lang="en-US" sz="2400" u="sng" dirty="0" smtClean="0"/>
              <a:t>Lead</a:t>
            </a:r>
            <a:r>
              <a:rPr lang="en-US" sz="2400" dirty="0" smtClean="0"/>
              <a:t> tutorials (CTO2) and </a:t>
            </a:r>
            <a:r>
              <a:rPr lang="en-US" sz="2400" u="sng" dirty="0" smtClean="0"/>
              <a:t>deliver</a:t>
            </a:r>
            <a:r>
              <a:rPr lang="en-US" sz="2400" dirty="0" smtClean="0"/>
              <a:t> associated marking &amp; feedback</a:t>
            </a:r>
          </a:p>
          <a:p>
            <a:pPr marL="0" indent="0">
              <a:buNone/>
            </a:pPr>
            <a:r>
              <a:rPr lang="en-US" sz="2400" dirty="0" smtClean="0"/>
              <a:t>Opportunity to travel to and teach in </a:t>
            </a:r>
            <a:r>
              <a:rPr lang="en-US" sz="2400" b="1" dirty="0" smtClean="0"/>
              <a:t>China</a:t>
            </a:r>
            <a:r>
              <a:rPr lang="en-US" sz="2400" dirty="0" smtClean="0"/>
              <a:t> (plus be involved in </a:t>
            </a:r>
            <a:r>
              <a:rPr lang="en-US" sz="2400" u="sng" dirty="0" smtClean="0"/>
              <a:t>design</a:t>
            </a:r>
            <a:r>
              <a:rPr lang="en-US" sz="2400" dirty="0" smtClean="0"/>
              <a:t> of teaching sessions where appropriate)</a:t>
            </a:r>
          </a:p>
          <a:p>
            <a:pPr marL="0" indent="0">
              <a:buNone/>
            </a:pPr>
            <a:r>
              <a:rPr lang="en-US" sz="2400" b="1" dirty="0" smtClean="0"/>
              <a:t>Plus: </a:t>
            </a:r>
            <a:r>
              <a:rPr lang="en-US" sz="2400" dirty="0" smtClean="0"/>
              <a:t>additional teaching of BMS courses of own choice </a:t>
            </a:r>
          </a:p>
          <a:p>
            <a:pPr marL="0" indent="0">
              <a:buNone/>
            </a:pPr>
            <a:endParaRPr lang="en-US" sz="2400" dirty="0" smtClean="0"/>
          </a:p>
          <a:p>
            <a:pPr marL="0" indent="0">
              <a:buNone/>
            </a:pPr>
            <a:endParaRPr lang="en-US" sz="2400" b="1" dirty="0"/>
          </a:p>
          <a:p>
            <a:pPr marL="0" indent="0">
              <a:buNone/>
            </a:pPr>
            <a:r>
              <a:rPr lang="en-US" sz="2400" b="1" dirty="0" smtClean="0"/>
              <a:t>Semester 1 &amp; 2: </a:t>
            </a:r>
            <a:r>
              <a:rPr lang="en-US" sz="2400" dirty="0" smtClean="0"/>
              <a:t>Teaching activities in BMS courses of own choice</a:t>
            </a:r>
          </a:p>
          <a:p>
            <a:pPr marL="0" indent="0">
              <a:buNone/>
            </a:pPr>
            <a:r>
              <a:rPr lang="en-US" sz="2400" dirty="0"/>
              <a:t>Opportunity to travel to and teach in </a:t>
            </a:r>
            <a:r>
              <a:rPr lang="en-US" sz="2400" b="1" dirty="0" smtClean="0"/>
              <a:t>China</a:t>
            </a:r>
            <a:r>
              <a:rPr lang="en-US" sz="2400" dirty="0" smtClean="0"/>
              <a:t> (where appropriate) </a:t>
            </a:r>
          </a:p>
          <a:p>
            <a:pPr marL="0" indent="0">
              <a:buNone/>
            </a:pPr>
            <a:endParaRPr lang="en-US" sz="2400" b="1" dirty="0" smtClean="0"/>
          </a:p>
        </p:txBody>
      </p:sp>
      <p:sp>
        <p:nvSpPr>
          <p:cNvPr id="4" name="Title 1"/>
          <p:cNvSpPr>
            <a:spLocks noGrp="1"/>
          </p:cNvSpPr>
          <p:nvPr>
            <p:ph type="title"/>
          </p:nvPr>
        </p:nvSpPr>
        <p:spPr/>
        <p:txBody>
          <a:bodyPr>
            <a:normAutofit/>
          </a:bodyPr>
          <a:lstStyle/>
          <a:p>
            <a:pPr algn="ctr"/>
            <a:r>
              <a:rPr lang="en-GB" sz="3600" b="1" dirty="0" smtClean="0">
                <a:solidFill>
                  <a:schemeClr val="accent1">
                    <a:lumMod val="50000"/>
                  </a:schemeClr>
                </a:solidFill>
                <a:latin typeface="+mn-lt"/>
              </a:rPr>
              <a:t>Developing Teaching: </a:t>
            </a:r>
            <a:br>
              <a:rPr lang="en-GB" sz="3600" b="1" dirty="0" smtClean="0">
                <a:solidFill>
                  <a:schemeClr val="accent1">
                    <a:lumMod val="50000"/>
                  </a:schemeClr>
                </a:solidFill>
                <a:latin typeface="+mn-lt"/>
              </a:rPr>
            </a:br>
            <a:r>
              <a:rPr lang="en-GB" sz="3600" b="1" dirty="0" smtClean="0">
                <a:solidFill>
                  <a:schemeClr val="accent1">
                    <a:lumMod val="50000"/>
                  </a:schemeClr>
                </a:solidFill>
                <a:latin typeface="+mn-lt"/>
              </a:rPr>
              <a:t>a timetable of teaching activities</a:t>
            </a:r>
            <a:endParaRPr lang="en-GB" sz="3600" b="1" dirty="0">
              <a:solidFill>
                <a:schemeClr val="accent1">
                  <a:lumMod val="50000"/>
                </a:schemeClr>
              </a:solidFill>
              <a:latin typeface="+mn-lt"/>
            </a:endParaRPr>
          </a:p>
        </p:txBody>
      </p:sp>
      <p:sp>
        <p:nvSpPr>
          <p:cNvPr id="5" name="TextBox 4"/>
          <p:cNvSpPr txBox="1"/>
          <p:nvPr/>
        </p:nvSpPr>
        <p:spPr>
          <a:xfrm>
            <a:off x="477719" y="1557436"/>
            <a:ext cx="1249379" cy="492443"/>
          </a:xfrm>
          <a:prstGeom prst="rect">
            <a:avLst/>
          </a:prstGeom>
          <a:solidFill>
            <a:schemeClr val="accent1">
              <a:lumMod val="40000"/>
              <a:lumOff val="60000"/>
            </a:schemeClr>
          </a:solidFill>
          <a:ln>
            <a:solidFill>
              <a:schemeClr val="tx1"/>
            </a:solidFill>
          </a:ln>
        </p:spPr>
        <p:txBody>
          <a:bodyPr wrap="square" rtlCol="0">
            <a:spAutoFit/>
          </a:bodyPr>
          <a:lstStyle/>
          <a:p>
            <a:r>
              <a:rPr lang="en-GB" sz="2600" b="1" dirty="0" smtClean="0"/>
              <a:t>Year 3</a:t>
            </a:r>
            <a:endParaRPr lang="en-GB" sz="2600" b="1" dirty="0"/>
          </a:p>
        </p:txBody>
      </p:sp>
      <p:sp>
        <p:nvSpPr>
          <p:cNvPr id="6" name="TextBox 5"/>
          <p:cNvSpPr txBox="1"/>
          <p:nvPr/>
        </p:nvSpPr>
        <p:spPr>
          <a:xfrm>
            <a:off x="477719" y="4162635"/>
            <a:ext cx="1249379" cy="492443"/>
          </a:xfrm>
          <a:prstGeom prst="rect">
            <a:avLst/>
          </a:prstGeom>
          <a:solidFill>
            <a:schemeClr val="accent1">
              <a:lumMod val="40000"/>
              <a:lumOff val="60000"/>
            </a:schemeClr>
          </a:solidFill>
          <a:ln>
            <a:solidFill>
              <a:schemeClr val="tx1"/>
            </a:solidFill>
          </a:ln>
        </p:spPr>
        <p:txBody>
          <a:bodyPr wrap="square" rtlCol="0">
            <a:spAutoFit/>
          </a:bodyPr>
          <a:lstStyle/>
          <a:p>
            <a:r>
              <a:rPr lang="en-GB" sz="2600" b="1" dirty="0" smtClean="0"/>
              <a:t>Year 4</a:t>
            </a:r>
            <a:endParaRPr lang="en-GB" sz="2600" b="1" dirty="0"/>
          </a:p>
        </p:txBody>
      </p:sp>
      <p:sp>
        <p:nvSpPr>
          <p:cNvPr id="2" name="TextBox 1"/>
          <p:cNvSpPr txBox="1"/>
          <p:nvPr/>
        </p:nvSpPr>
        <p:spPr>
          <a:xfrm>
            <a:off x="477719" y="5834270"/>
            <a:ext cx="11280272" cy="830997"/>
          </a:xfrm>
          <a:prstGeom prst="rect">
            <a:avLst/>
          </a:prstGeom>
          <a:solidFill>
            <a:schemeClr val="accent1">
              <a:lumMod val="20000"/>
              <a:lumOff val="80000"/>
            </a:schemeClr>
          </a:solidFill>
        </p:spPr>
        <p:txBody>
          <a:bodyPr wrap="square" rtlCol="0">
            <a:spAutoFit/>
          </a:bodyPr>
          <a:lstStyle/>
          <a:p>
            <a:r>
              <a:rPr lang="en-US" sz="2400" b="1" dirty="0"/>
              <a:t>Additional CPD opportunities in Years 3 &amp; 4: </a:t>
            </a:r>
            <a:r>
              <a:rPr lang="en-US" sz="2400" dirty="0"/>
              <a:t>mentorship meetings, workshops, </a:t>
            </a:r>
            <a:r>
              <a:rPr lang="en-US" sz="2400" dirty="0" smtClean="0"/>
              <a:t>presenting </a:t>
            </a:r>
            <a:r>
              <a:rPr lang="en-US" sz="2400" dirty="0"/>
              <a:t>at BMTO Teaching Network </a:t>
            </a:r>
            <a:r>
              <a:rPr lang="en-US" sz="2400" dirty="0" smtClean="0"/>
              <a:t>Meeting, attending teaching conferences </a:t>
            </a:r>
            <a:endParaRPr lang="en-US" sz="2400" dirty="0"/>
          </a:p>
        </p:txBody>
      </p:sp>
      <p:sp>
        <p:nvSpPr>
          <p:cNvPr id="10" name="7-Point Star 9"/>
          <p:cNvSpPr/>
          <p:nvPr/>
        </p:nvSpPr>
        <p:spPr>
          <a:xfrm>
            <a:off x="9939131" y="3899704"/>
            <a:ext cx="1560443" cy="1510748"/>
          </a:xfrm>
          <a:prstGeom prst="star7">
            <a:avLst/>
          </a:prstGeom>
          <a:solidFill>
            <a:srgbClr val="92D050"/>
          </a:solid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p:cNvSpPr txBox="1"/>
          <p:nvPr/>
        </p:nvSpPr>
        <p:spPr>
          <a:xfrm>
            <a:off x="10296940" y="4331912"/>
            <a:ext cx="861753" cy="646331"/>
          </a:xfrm>
          <a:prstGeom prst="rect">
            <a:avLst/>
          </a:prstGeom>
          <a:noFill/>
        </p:spPr>
        <p:txBody>
          <a:bodyPr wrap="square" rtlCol="0">
            <a:spAutoFit/>
          </a:bodyPr>
          <a:lstStyle/>
          <a:p>
            <a:pPr algn="ctr"/>
            <a:r>
              <a:rPr lang="en-GB" b="1" dirty="0" smtClean="0"/>
              <a:t>HEA</a:t>
            </a:r>
          </a:p>
          <a:p>
            <a:pPr algn="ctr"/>
            <a:r>
              <a:rPr lang="en-GB" b="1" dirty="0" smtClean="0"/>
              <a:t>Fellow</a:t>
            </a:r>
            <a:endParaRPr lang="en-GB" b="1" dirty="0"/>
          </a:p>
        </p:txBody>
      </p:sp>
    </p:spTree>
    <p:extLst>
      <p:ext uri="{BB962C8B-B14F-4D97-AF65-F5344CB8AC3E}">
        <p14:creationId xmlns:p14="http://schemas.microsoft.com/office/powerpoint/2010/main" val="38201393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8538" y="635186"/>
            <a:ext cx="11197240" cy="646331"/>
          </a:xfrm>
          <a:prstGeom prst="rect">
            <a:avLst/>
          </a:prstGeom>
        </p:spPr>
        <p:txBody>
          <a:bodyPr wrap="square">
            <a:spAutoFit/>
          </a:bodyPr>
          <a:lstStyle/>
          <a:p>
            <a:pPr algn="ctr"/>
            <a:r>
              <a:rPr lang="en-GB" sz="3600" b="1" dirty="0" smtClean="0">
                <a:solidFill>
                  <a:schemeClr val="accent1">
                    <a:lumMod val="50000"/>
                  </a:schemeClr>
                </a:solidFill>
              </a:rPr>
              <a:t>Mentorship </a:t>
            </a:r>
            <a:r>
              <a:rPr lang="en-GB" sz="3600" b="1" dirty="0">
                <a:solidFill>
                  <a:schemeClr val="accent1">
                    <a:lumMod val="50000"/>
                  </a:schemeClr>
                </a:solidFill>
              </a:rPr>
              <a:t>M</a:t>
            </a:r>
            <a:r>
              <a:rPr lang="en-GB" sz="3600" b="1" dirty="0" smtClean="0">
                <a:solidFill>
                  <a:schemeClr val="accent1">
                    <a:lumMod val="50000"/>
                  </a:schemeClr>
                </a:solidFill>
              </a:rPr>
              <a:t>eetings to support </a:t>
            </a:r>
            <a:r>
              <a:rPr lang="en-GB" sz="3600" b="1" dirty="0">
                <a:solidFill>
                  <a:schemeClr val="accent1">
                    <a:lumMod val="50000"/>
                  </a:schemeClr>
                </a:solidFill>
              </a:rPr>
              <a:t>T</a:t>
            </a:r>
            <a:r>
              <a:rPr lang="en-GB" sz="3600" b="1" dirty="0" smtClean="0">
                <a:solidFill>
                  <a:schemeClr val="accent1">
                    <a:lumMod val="50000"/>
                  </a:schemeClr>
                </a:solidFill>
              </a:rPr>
              <a:t>eaching </a:t>
            </a:r>
            <a:r>
              <a:rPr lang="en-GB" sz="3600" b="1" dirty="0">
                <a:solidFill>
                  <a:schemeClr val="accent1">
                    <a:lumMod val="50000"/>
                  </a:schemeClr>
                </a:solidFill>
              </a:rPr>
              <a:t>A</a:t>
            </a:r>
            <a:r>
              <a:rPr lang="en-GB" sz="3600" b="1" dirty="0" smtClean="0">
                <a:solidFill>
                  <a:schemeClr val="accent1">
                    <a:lumMod val="50000"/>
                  </a:schemeClr>
                </a:solidFill>
              </a:rPr>
              <a:t>ctivities</a:t>
            </a:r>
            <a:endParaRPr lang="en-US" sz="3600" dirty="0">
              <a:solidFill>
                <a:schemeClr val="accent1">
                  <a:lumMod val="50000"/>
                </a:schemeClr>
              </a:solidFill>
            </a:endParaRPr>
          </a:p>
        </p:txBody>
      </p:sp>
      <p:sp>
        <p:nvSpPr>
          <p:cNvPr id="5" name="TextBox 4"/>
          <p:cNvSpPr txBox="1"/>
          <p:nvPr/>
        </p:nvSpPr>
        <p:spPr>
          <a:xfrm>
            <a:off x="1016448" y="1698960"/>
            <a:ext cx="10300062" cy="3877985"/>
          </a:xfrm>
          <a:prstGeom prst="rect">
            <a:avLst/>
          </a:prstGeom>
          <a:noFill/>
        </p:spPr>
        <p:txBody>
          <a:bodyPr wrap="square" rtlCol="0">
            <a:spAutoFit/>
          </a:bodyPr>
          <a:lstStyle/>
          <a:p>
            <a:r>
              <a:rPr lang="en-US" sz="2800" b="1" dirty="0" smtClean="0"/>
              <a:t>Themes:</a:t>
            </a:r>
          </a:p>
          <a:p>
            <a:pPr marL="342900" indent="-342900">
              <a:spcBef>
                <a:spcPts val="1200"/>
              </a:spcBef>
              <a:buFont typeface="Arial"/>
              <a:buChar char="•"/>
            </a:pPr>
            <a:r>
              <a:rPr lang="en-US" sz="2400" dirty="0" err="1" smtClean="0"/>
              <a:t>Optimising</a:t>
            </a:r>
            <a:r>
              <a:rPr lang="en-US" sz="2400" dirty="0" smtClean="0"/>
              <a:t> </a:t>
            </a:r>
            <a:r>
              <a:rPr lang="en-US" sz="2400" b="1" dirty="0" smtClean="0"/>
              <a:t>Small Group Teaching </a:t>
            </a:r>
            <a:r>
              <a:rPr lang="en-US" sz="2400" dirty="0" smtClean="0"/>
              <a:t>for your students</a:t>
            </a:r>
          </a:p>
          <a:p>
            <a:pPr marL="342900" indent="-342900">
              <a:spcBef>
                <a:spcPts val="1200"/>
              </a:spcBef>
              <a:buFont typeface="Arial"/>
              <a:buChar char="•"/>
            </a:pPr>
            <a:r>
              <a:rPr lang="en-US" sz="2400" b="1" dirty="0" smtClean="0"/>
              <a:t>Marking</a:t>
            </a:r>
            <a:r>
              <a:rPr lang="en-US" sz="2400" dirty="0" smtClean="0"/>
              <a:t> and Giving Constructive </a:t>
            </a:r>
            <a:r>
              <a:rPr lang="en-US" sz="2400" b="1" dirty="0" smtClean="0"/>
              <a:t>Feedback</a:t>
            </a:r>
          </a:p>
          <a:p>
            <a:pPr marL="342900" indent="-342900">
              <a:spcBef>
                <a:spcPts val="1200"/>
              </a:spcBef>
              <a:buFont typeface="Arial"/>
              <a:buChar char="•"/>
            </a:pPr>
            <a:r>
              <a:rPr lang="en-US" sz="2400" b="1" dirty="0" smtClean="0"/>
              <a:t>Learning Outcomes</a:t>
            </a:r>
            <a:r>
              <a:rPr lang="en-US" sz="2400" dirty="0" smtClean="0"/>
              <a:t> and </a:t>
            </a:r>
            <a:r>
              <a:rPr lang="en-US" sz="2400" b="1" dirty="0" smtClean="0"/>
              <a:t>Objectives</a:t>
            </a:r>
            <a:r>
              <a:rPr lang="en-US" sz="2400" dirty="0" smtClean="0"/>
              <a:t>: why do they matter and how do we write them?</a:t>
            </a:r>
          </a:p>
          <a:p>
            <a:pPr marL="342900" indent="-342900">
              <a:spcBef>
                <a:spcPts val="1200"/>
              </a:spcBef>
              <a:buFont typeface="Arial"/>
              <a:buChar char="•"/>
            </a:pPr>
            <a:r>
              <a:rPr lang="en-US" sz="2400" dirty="0" smtClean="0"/>
              <a:t>Working with </a:t>
            </a:r>
            <a:r>
              <a:rPr lang="en-US" sz="2400" b="1" dirty="0" smtClean="0"/>
              <a:t>International </a:t>
            </a:r>
            <a:r>
              <a:rPr lang="en-US" sz="2400" b="1" dirty="0"/>
              <a:t>S</a:t>
            </a:r>
            <a:r>
              <a:rPr lang="en-US" sz="2400" b="1" dirty="0" smtClean="0"/>
              <a:t>tudents</a:t>
            </a:r>
          </a:p>
          <a:p>
            <a:pPr marL="342900" indent="-342900">
              <a:spcBef>
                <a:spcPts val="1200"/>
              </a:spcBef>
              <a:buFont typeface="Arial"/>
              <a:buChar char="•"/>
            </a:pPr>
            <a:r>
              <a:rPr lang="en-US" sz="2400" b="1" dirty="0" smtClean="0"/>
              <a:t>Peer Observation </a:t>
            </a:r>
            <a:r>
              <a:rPr lang="en-US" sz="2400" dirty="0" smtClean="0"/>
              <a:t>and how it can help my teaching</a:t>
            </a:r>
          </a:p>
          <a:p>
            <a:endParaRPr lang="en-US" sz="2400"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22424" y="4558369"/>
            <a:ext cx="2514600" cy="1819275"/>
          </a:xfrm>
          <a:prstGeom prst="rect">
            <a:avLst/>
          </a:prstGeom>
        </p:spPr>
      </p:pic>
    </p:spTree>
    <p:extLst>
      <p:ext uri="{BB962C8B-B14F-4D97-AF65-F5344CB8AC3E}">
        <p14:creationId xmlns:p14="http://schemas.microsoft.com/office/powerpoint/2010/main" val="3602857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TM03457491[[fn=Metropolitan]]</Template>
  <TotalTime>620</TotalTime>
  <Words>1014</Words>
  <Application>Microsoft Office PowerPoint</Application>
  <PresentationFormat>Widescreen</PresentationFormat>
  <Paragraphs>119</Paragraphs>
  <Slides>13</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Establishing a Mentorship Scheme for Career Development PhD students in Learning and Teaching</vt:lpstr>
      <vt:lpstr>BMS International Career Development PhD Programme</vt:lpstr>
      <vt:lpstr>Why our students applied for this PhD Programme</vt:lpstr>
      <vt:lpstr>Why have a mentorship scheme?</vt:lpstr>
      <vt:lpstr>Mentorship Structure</vt:lpstr>
      <vt:lpstr>Mentorship Framework Code of Practice</vt:lpstr>
      <vt:lpstr>Developing Teaching:  a timetable of teaching activities</vt:lpstr>
      <vt:lpstr>Developing Teaching:  a timetable of teaching activities</vt:lpstr>
      <vt:lpstr>PowerPoint Presentation</vt:lpstr>
      <vt:lpstr>PowerPoint Presentation</vt:lpstr>
      <vt:lpstr>PowerPoint Presentation</vt:lpstr>
      <vt:lpstr>PowerPoint Presentation</vt:lpstr>
      <vt:lpstr>Acknowledgements</vt:lpstr>
    </vt:vector>
  </TitlesOfParts>
  <Company>University of Edinburgh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Establishing a mentorship scheme for Career Development PhD students in Learning and Teaching</dc:title>
  <dc:creator>TAYLOR Jane</dc:creator>
  <cp:lastModifiedBy>CASS-MARAN Ariadne</cp:lastModifiedBy>
  <cp:revision>69</cp:revision>
  <dcterms:created xsi:type="dcterms:W3CDTF">2017-06-15T14:02:30Z</dcterms:created>
  <dcterms:modified xsi:type="dcterms:W3CDTF">2017-08-14T09:26:50Z</dcterms:modified>
</cp:coreProperties>
</file>