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58" r:id="rId2"/>
    <p:sldId id="259" r:id="rId3"/>
    <p:sldId id="256" r:id="rId4"/>
    <p:sldId id="257" r:id="rId5"/>
    <p:sldId id="261" r:id="rId6"/>
    <p:sldId id="262" r:id="rId7"/>
    <p:sldId id="263" r:id="rId8"/>
    <p:sldId id="264" r:id="rId9"/>
    <p:sldId id="265" r:id="rId10"/>
    <p:sldId id="266" r:id="rId11"/>
    <p:sldId id="267" r:id="rId12"/>
    <p:sldId id="268" r:id="rId13"/>
    <p:sldId id="269" r:id="rId14"/>
    <p:sldId id="271" r:id="rId15"/>
    <p:sldId id="272" r:id="rId16"/>
    <p:sldId id="273" r:id="rId17"/>
    <p:sldId id="274" r:id="rId18"/>
    <p:sldId id="275" r:id="rId19"/>
    <p:sldId id="276" r:id="rId20"/>
    <p:sldId id="277" r:id="rId21"/>
    <p:sldId id="278" r:id="rId22"/>
    <p:sldId id="279" r:id="rId23"/>
    <p:sldId id="280" r:id="rId24"/>
    <p:sldId id="282" r:id="rId25"/>
    <p:sldId id="283"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1"/>
    <p:restoredTop sz="87571"/>
  </p:normalViewPr>
  <p:slideViewPr>
    <p:cSldViewPr snapToGrid="0" snapToObjects="1">
      <p:cViewPr varScale="1">
        <p:scale>
          <a:sx n="67" d="100"/>
          <a:sy n="67" d="100"/>
        </p:scale>
        <p:origin x="450"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9B62E2-9292-5540-B66C-0A8C7B5A58E9}" type="datetimeFigureOut">
              <a:rPr lang="en-US" smtClean="0"/>
              <a:t>10/28/2024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952FA0-DD37-7F4D-B9B0-2EFC93C0D4A2}" type="slidenum">
              <a:rPr lang="en-US" smtClean="0"/>
              <a:t>‹#›</a:t>
            </a:fld>
            <a:endParaRPr lang="en-US"/>
          </a:p>
        </p:txBody>
      </p:sp>
    </p:spTree>
    <p:extLst>
      <p:ext uri="{BB962C8B-B14F-4D97-AF65-F5344CB8AC3E}">
        <p14:creationId xmlns:p14="http://schemas.microsoft.com/office/powerpoint/2010/main" val="124780998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Answer: D.  The assumption of normality</a:t>
            </a:r>
            <a:r>
              <a:rPr lang="en-US" baseline="0" dirty="0"/>
              <a:t> refers to the residuals, not the raw data</a:t>
            </a:r>
            <a:endParaRPr lang="en-US" dirty="0"/>
          </a:p>
        </p:txBody>
      </p:sp>
      <p:sp>
        <p:nvSpPr>
          <p:cNvPr id="4" name="Slide Number Placeholder 3"/>
          <p:cNvSpPr>
            <a:spLocks noGrp="1"/>
          </p:cNvSpPr>
          <p:nvPr>
            <p:ph type="sldNum" sz="quarter" idx="10"/>
          </p:nvPr>
        </p:nvSpPr>
        <p:spPr/>
        <p:txBody>
          <a:bodyPr/>
          <a:lstStyle/>
          <a:p>
            <a:fld id="{1B952FA0-DD37-7F4D-B9B0-2EFC93C0D4A2}" type="slidenum">
              <a:rPr lang="en-US" smtClean="0"/>
              <a:t>1</a:t>
            </a:fld>
            <a:endParaRPr lang="en-US"/>
          </a:p>
        </p:txBody>
      </p:sp>
    </p:spTree>
    <p:extLst>
      <p:ext uri="{BB962C8B-B14F-4D97-AF65-F5344CB8AC3E}">
        <p14:creationId xmlns:p14="http://schemas.microsoft.com/office/powerpoint/2010/main" val="22843108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
            </a:r>
          </a:p>
        </p:txBody>
      </p:sp>
      <p:sp>
        <p:nvSpPr>
          <p:cNvPr id="4" name="Slide Number Placeholder 3"/>
          <p:cNvSpPr>
            <a:spLocks noGrp="1"/>
          </p:cNvSpPr>
          <p:nvPr>
            <p:ph type="sldNum" sz="quarter" idx="10"/>
          </p:nvPr>
        </p:nvSpPr>
        <p:spPr/>
        <p:txBody>
          <a:bodyPr/>
          <a:lstStyle/>
          <a:p>
            <a:fld id="{1B952FA0-DD37-7F4D-B9B0-2EFC93C0D4A2}" type="slidenum">
              <a:rPr lang="en-US" smtClean="0"/>
              <a:t>10</a:t>
            </a:fld>
            <a:endParaRPr lang="en-US"/>
          </a:p>
        </p:txBody>
      </p:sp>
    </p:spTree>
    <p:extLst>
      <p:ext uri="{BB962C8B-B14F-4D97-AF65-F5344CB8AC3E}">
        <p14:creationId xmlns:p14="http://schemas.microsoft.com/office/powerpoint/2010/main" val="22843108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quote from the original paper on the t-test indicates that we’ve known for over 100 years that t-tests are relatively robust to violation of normality – the same is true for GLM’s (within reason).</a:t>
            </a:r>
          </a:p>
        </p:txBody>
      </p:sp>
      <p:sp>
        <p:nvSpPr>
          <p:cNvPr id="4" name="Slide Number Placeholder 3"/>
          <p:cNvSpPr>
            <a:spLocks noGrp="1"/>
          </p:cNvSpPr>
          <p:nvPr>
            <p:ph type="sldNum" sz="quarter" idx="10"/>
          </p:nvPr>
        </p:nvSpPr>
        <p:spPr/>
        <p:txBody>
          <a:bodyPr/>
          <a:lstStyle/>
          <a:p>
            <a:fld id="{1B952FA0-DD37-7F4D-B9B0-2EFC93C0D4A2}" type="slidenum">
              <a:rPr lang="en-US" smtClean="0"/>
              <a:t>11</a:t>
            </a:fld>
            <a:endParaRPr lang="en-US"/>
          </a:p>
        </p:txBody>
      </p:sp>
    </p:spTree>
    <p:extLst>
      <p:ext uri="{BB962C8B-B14F-4D97-AF65-F5344CB8AC3E}">
        <p14:creationId xmlns:p14="http://schemas.microsoft.com/office/powerpoint/2010/main" val="22843108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a:t>
            </a:r>
          </a:p>
        </p:txBody>
      </p:sp>
      <p:sp>
        <p:nvSpPr>
          <p:cNvPr id="4" name="Slide Number Placeholder 3"/>
          <p:cNvSpPr>
            <a:spLocks noGrp="1"/>
          </p:cNvSpPr>
          <p:nvPr>
            <p:ph type="sldNum" sz="quarter" idx="10"/>
          </p:nvPr>
        </p:nvSpPr>
        <p:spPr/>
        <p:txBody>
          <a:bodyPr/>
          <a:lstStyle/>
          <a:p>
            <a:fld id="{1B952FA0-DD37-7F4D-B9B0-2EFC93C0D4A2}" type="slidenum">
              <a:rPr lang="en-US" smtClean="0"/>
              <a:t>12</a:t>
            </a:fld>
            <a:endParaRPr lang="en-US"/>
          </a:p>
        </p:txBody>
      </p:sp>
    </p:spTree>
    <p:extLst>
      <p:ext uri="{BB962C8B-B14F-4D97-AF65-F5344CB8AC3E}">
        <p14:creationId xmlns:p14="http://schemas.microsoft.com/office/powerpoint/2010/main" val="22843108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fld id="{496C5BC8-35C4-8A41-A745-EB708F393312}" type="slidenum">
              <a:rPr lang="en-GB" sz="1200"/>
              <a:pPr eaLnBrk="1" hangingPunct="1"/>
              <a:t>13</a:t>
            </a:fld>
            <a:endParaRPr lang="en-GB" sz="1200"/>
          </a:p>
        </p:txBody>
      </p:sp>
      <p:sp>
        <p:nvSpPr>
          <p:cNvPr id="235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3555"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r>
              <a:rPr lang="en-US" dirty="0">
                <a:latin typeface="Calibri" charset="0"/>
              </a:rPr>
              <a:t>B – Notice that Design 2 has multiple non-independent measurements *within* treatments (e.g., the 2 A’s within Treatment 1).  If we don’t analyze these data appropriately, pseudo-replication will occur and our p-values may be smaller than they should be (as will SE’s for effect sizes).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fld id="{496C5BC8-35C4-8A41-A745-EB708F393312}" type="slidenum">
              <a:rPr lang="en-GB" sz="1200"/>
              <a:pPr eaLnBrk="1" hangingPunct="1"/>
              <a:t>14</a:t>
            </a:fld>
            <a:endParaRPr lang="en-GB" sz="1200"/>
          </a:p>
        </p:txBody>
      </p:sp>
      <p:sp>
        <p:nvSpPr>
          <p:cNvPr id="235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3555"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r>
              <a:rPr lang="en-US" dirty="0">
                <a:latin typeface="Calibri" charset="0"/>
              </a:rPr>
              <a:t>D</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fld id="{496C5BC8-35C4-8A41-A745-EB708F393312}" type="slidenum">
              <a:rPr lang="en-GB" sz="1200"/>
              <a:pPr eaLnBrk="1" hangingPunct="1"/>
              <a:t>15</a:t>
            </a:fld>
            <a:endParaRPr lang="en-GB" sz="1200"/>
          </a:p>
        </p:txBody>
      </p:sp>
      <p:sp>
        <p:nvSpPr>
          <p:cNvPr id="235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3555"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r>
              <a:rPr lang="en-US" dirty="0">
                <a:latin typeface="Calibri" charset="0"/>
              </a:rPr>
              <a:t>A</a:t>
            </a:r>
            <a:r>
              <a:rPr lang="en-US" baseline="0" dirty="0">
                <a:latin typeface="Calibri" charset="0"/>
              </a:rPr>
              <a:t> &amp; D.  We could also do B, but this would be a waste (and therefore possibly unethical).</a:t>
            </a:r>
            <a:endParaRPr lang="en-US" dirty="0">
              <a:latin typeface="Calibri"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fld id="{496C5BC8-35C4-8A41-A745-EB708F393312}" type="slidenum">
              <a:rPr lang="en-GB" sz="1200"/>
              <a:pPr eaLnBrk="1" hangingPunct="1"/>
              <a:t>16</a:t>
            </a:fld>
            <a:endParaRPr lang="en-GB" sz="1200"/>
          </a:p>
        </p:txBody>
      </p:sp>
      <p:sp>
        <p:nvSpPr>
          <p:cNvPr id="235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3555"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r>
              <a:rPr lang="en-US" dirty="0">
                <a:latin typeface="Calibri" charset="0"/>
              </a:rPr>
              <a:t>A.  How do we know?  The </a:t>
            </a:r>
            <a:r>
              <a:rPr lang="en-US" dirty="0" err="1">
                <a:latin typeface="Calibri" charset="0"/>
              </a:rPr>
              <a:t>df</a:t>
            </a:r>
            <a:r>
              <a:rPr lang="en-US" dirty="0">
                <a:latin typeface="Calibri" charset="0"/>
              </a:rPr>
              <a:t> (degrees of freedom) for the residuals is greater than the number of subjects.  The </a:t>
            </a:r>
            <a:r>
              <a:rPr lang="en-US" dirty="0" err="1">
                <a:latin typeface="Calibri" charset="0"/>
              </a:rPr>
              <a:t>df</a:t>
            </a:r>
            <a:r>
              <a:rPr lang="en-US" dirty="0">
                <a:latin typeface="Calibri" charset="0"/>
              </a:rPr>
              <a:t> for the residuals gives an indication</a:t>
            </a:r>
            <a:r>
              <a:rPr lang="en-US" baseline="0" dirty="0">
                <a:latin typeface="Calibri" charset="0"/>
              </a:rPr>
              <a:t> of the number of measurements.  The </a:t>
            </a:r>
            <a:r>
              <a:rPr lang="en-US" baseline="0" dirty="0" err="1">
                <a:latin typeface="Calibri" charset="0"/>
              </a:rPr>
              <a:t>df</a:t>
            </a:r>
            <a:r>
              <a:rPr lang="en-US" baseline="0" dirty="0">
                <a:latin typeface="Calibri" charset="0"/>
              </a:rPr>
              <a:t> here suggests that we have 60 measurements from 6 mice; this implies we have, on average 10 measurements per mouse.  Therefore, even if each mouse was measured in all treatments, we still expect 3 about measurements per mouse per treatment.  i.e., we must have multiple measurements from a given subject within a treatment, and this violates the assumption of independence.</a:t>
            </a:r>
            <a:endParaRPr lang="en-US" dirty="0">
              <a:latin typeface="Calibri"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likely C,</a:t>
            </a:r>
            <a:r>
              <a:rPr lang="en-US" baseline="0" dirty="0"/>
              <a:t> maybe B.  These are helpful when the variance increases with the mean, which is indicated by this figure (i.e., notice how the spread among the residuals (the variance) increases as we move from </a:t>
            </a:r>
            <a:r>
              <a:rPr lang="en-US" baseline="0" dirty="0" err="1"/>
              <a:t>lecf</a:t>
            </a:r>
            <a:r>
              <a:rPr lang="en-US" baseline="0" dirty="0"/>
              <a:t> to right (i.e., as the mean (Fitted) values for each treatment groups get larger)).</a:t>
            </a:r>
            <a:endParaRPr lang="en-US" dirty="0"/>
          </a:p>
        </p:txBody>
      </p:sp>
      <p:sp>
        <p:nvSpPr>
          <p:cNvPr id="4" name="Slide Number Placeholder 3"/>
          <p:cNvSpPr>
            <a:spLocks noGrp="1"/>
          </p:cNvSpPr>
          <p:nvPr>
            <p:ph type="sldNum" sz="quarter" idx="10"/>
          </p:nvPr>
        </p:nvSpPr>
        <p:spPr/>
        <p:txBody>
          <a:bodyPr/>
          <a:lstStyle/>
          <a:p>
            <a:fld id="{1B952FA0-DD37-7F4D-B9B0-2EFC93C0D4A2}" type="slidenum">
              <a:rPr lang="en-US" smtClean="0"/>
              <a:t>17</a:t>
            </a:fld>
            <a:endParaRPr lang="en-US"/>
          </a:p>
        </p:txBody>
      </p:sp>
    </p:spTree>
    <p:extLst>
      <p:ext uri="{BB962C8B-B14F-4D97-AF65-F5344CB8AC3E}">
        <p14:creationId xmlns:p14="http://schemas.microsoft.com/office/powerpoint/2010/main" val="22843108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
            </a:r>
          </a:p>
        </p:txBody>
      </p:sp>
      <p:sp>
        <p:nvSpPr>
          <p:cNvPr id="4" name="Slide Number Placeholder 3"/>
          <p:cNvSpPr>
            <a:spLocks noGrp="1"/>
          </p:cNvSpPr>
          <p:nvPr>
            <p:ph type="sldNum" sz="quarter" idx="10"/>
          </p:nvPr>
        </p:nvSpPr>
        <p:spPr/>
        <p:txBody>
          <a:bodyPr/>
          <a:lstStyle/>
          <a:p>
            <a:fld id="{1B952FA0-DD37-7F4D-B9B0-2EFC93C0D4A2}" type="slidenum">
              <a:rPr lang="en-US" smtClean="0"/>
              <a:t>18</a:t>
            </a:fld>
            <a:endParaRPr lang="en-US"/>
          </a:p>
        </p:txBody>
      </p:sp>
    </p:spTree>
    <p:extLst>
      <p:ext uri="{BB962C8B-B14F-4D97-AF65-F5344CB8AC3E}">
        <p14:creationId xmlns:p14="http://schemas.microsoft.com/office/powerpoint/2010/main" val="22843108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 – you can see this from the output, where it says, “Results</a:t>
            </a:r>
            <a:r>
              <a:rPr lang="en-US" baseline="0" dirty="0"/>
              <a:t> are given in the log (not the response) scale.</a:t>
            </a:r>
            <a:r>
              <a:rPr lang="en-US" dirty="0"/>
              <a:t>”</a:t>
            </a:r>
          </a:p>
        </p:txBody>
      </p:sp>
      <p:sp>
        <p:nvSpPr>
          <p:cNvPr id="4" name="Slide Number Placeholder 3"/>
          <p:cNvSpPr>
            <a:spLocks noGrp="1"/>
          </p:cNvSpPr>
          <p:nvPr>
            <p:ph type="sldNum" sz="quarter" idx="10"/>
          </p:nvPr>
        </p:nvSpPr>
        <p:spPr/>
        <p:txBody>
          <a:bodyPr/>
          <a:lstStyle/>
          <a:p>
            <a:fld id="{1B952FA0-DD37-7F4D-B9B0-2EFC93C0D4A2}" type="slidenum">
              <a:rPr lang="en-US" smtClean="0"/>
              <a:t>19</a:t>
            </a:fld>
            <a:endParaRPr lang="en-US"/>
          </a:p>
        </p:txBody>
      </p:sp>
    </p:spTree>
    <p:extLst>
      <p:ext uri="{BB962C8B-B14F-4D97-AF65-F5344CB8AC3E}">
        <p14:creationId xmlns:p14="http://schemas.microsoft.com/office/powerpoint/2010/main" val="2284310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a:t>
            </a:r>
          </a:p>
        </p:txBody>
      </p:sp>
      <p:sp>
        <p:nvSpPr>
          <p:cNvPr id="4" name="Slide Number Placeholder 3"/>
          <p:cNvSpPr>
            <a:spLocks noGrp="1"/>
          </p:cNvSpPr>
          <p:nvPr>
            <p:ph type="sldNum" sz="quarter" idx="10"/>
          </p:nvPr>
        </p:nvSpPr>
        <p:spPr/>
        <p:txBody>
          <a:bodyPr/>
          <a:lstStyle/>
          <a:p>
            <a:fld id="{1B952FA0-DD37-7F4D-B9B0-2EFC93C0D4A2}" type="slidenum">
              <a:rPr lang="en-US" smtClean="0"/>
              <a:t>2</a:t>
            </a:fld>
            <a:endParaRPr lang="en-US"/>
          </a:p>
        </p:txBody>
      </p:sp>
    </p:spTree>
    <p:extLst>
      <p:ext uri="{BB962C8B-B14F-4D97-AF65-F5344CB8AC3E}">
        <p14:creationId xmlns:p14="http://schemas.microsoft.com/office/powerpoint/2010/main" val="22843108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 again, the model output tells us the</a:t>
            </a:r>
            <a:r>
              <a:rPr lang="en-US" baseline="0" dirty="0"/>
              <a:t> data are back-transformed.  And, we’ve learned that these back-transformed values are generalized means (not arithmetic means).  In the case of log-transformed data, like we have here, the ‘generalized means’ are called ‘geometric means’ (</a:t>
            </a:r>
            <a:r>
              <a:rPr lang="en-US" baseline="0" dirty="0" err="1"/>
              <a:t>google</a:t>
            </a:r>
            <a:r>
              <a:rPr lang="en-US" baseline="0" dirty="0"/>
              <a:t> ‘geometric mean’ for a definition)</a:t>
            </a:r>
            <a:endParaRPr lang="en-US" dirty="0"/>
          </a:p>
        </p:txBody>
      </p:sp>
      <p:sp>
        <p:nvSpPr>
          <p:cNvPr id="4" name="Slide Number Placeholder 3"/>
          <p:cNvSpPr>
            <a:spLocks noGrp="1"/>
          </p:cNvSpPr>
          <p:nvPr>
            <p:ph type="sldNum" sz="quarter" idx="10"/>
          </p:nvPr>
        </p:nvSpPr>
        <p:spPr/>
        <p:txBody>
          <a:bodyPr/>
          <a:lstStyle/>
          <a:p>
            <a:fld id="{1B952FA0-DD37-7F4D-B9B0-2EFC93C0D4A2}" type="slidenum">
              <a:rPr lang="en-US" smtClean="0"/>
              <a:t>20</a:t>
            </a:fld>
            <a:endParaRPr lang="en-US"/>
          </a:p>
        </p:txBody>
      </p:sp>
    </p:spTree>
    <p:extLst>
      <p:ext uri="{BB962C8B-B14F-4D97-AF65-F5344CB8AC3E}">
        <p14:creationId xmlns:p14="http://schemas.microsoft.com/office/powerpoint/2010/main" val="22843108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 (p-value) &amp; D (‘estimate’ and ‘SE’).  Note, however, that the output indicates that the results are on the log-scale.</a:t>
            </a:r>
          </a:p>
        </p:txBody>
      </p:sp>
      <p:sp>
        <p:nvSpPr>
          <p:cNvPr id="4" name="Slide Number Placeholder 3"/>
          <p:cNvSpPr>
            <a:spLocks noGrp="1"/>
          </p:cNvSpPr>
          <p:nvPr>
            <p:ph type="sldNum" sz="quarter" idx="10"/>
          </p:nvPr>
        </p:nvSpPr>
        <p:spPr/>
        <p:txBody>
          <a:bodyPr/>
          <a:lstStyle/>
          <a:p>
            <a:fld id="{1B952FA0-DD37-7F4D-B9B0-2EFC93C0D4A2}" type="slidenum">
              <a:rPr lang="en-US" smtClean="0"/>
              <a:t>21</a:t>
            </a:fld>
            <a:endParaRPr lang="en-US"/>
          </a:p>
        </p:txBody>
      </p:sp>
    </p:spTree>
    <p:extLst>
      <p:ext uri="{BB962C8B-B14F-4D97-AF65-F5344CB8AC3E}">
        <p14:creationId xmlns:p14="http://schemas.microsoft.com/office/powerpoint/2010/main" val="22843108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
            </a:r>
            <a:r>
              <a:rPr lang="en-US" baseline="0" dirty="0"/>
              <a:t> (A, B and C are wrong because they are too limiting)</a:t>
            </a:r>
            <a:endParaRPr lang="en-US" dirty="0"/>
          </a:p>
        </p:txBody>
      </p:sp>
      <p:sp>
        <p:nvSpPr>
          <p:cNvPr id="4" name="Slide Number Placeholder 3"/>
          <p:cNvSpPr>
            <a:spLocks noGrp="1"/>
          </p:cNvSpPr>
          <p:nvPr>
            <p:ph type="sldNum" sz="quarter" idx="10"/>
          </p:nvPr>
        </p:nvSpPr>
        <p:spPr/>
        <p:txBody>
          <a:bodyPr/>
          <a:lstStyle/>
          <a:p>
            <a:fld id="{1B952FA0-DD37-7F4D-B9B0-2EFC93C0D4A2}" type="slidenum">
              <a:rPr lang="en-US" smtClean="0"/>
              <a:t>22</a:t>
            </a:fld>
            <a:endParaRPr lang="en-US"/>
          </a:p>
        </p:txBody>
      </p:sp>
    </p:spTree>
    <p:extLst>
      <p:ext uri="{BB962C8B-B14F-4D97-AF65-F5344CB8AC3E}">
        <p14:creationId xmlns:p14="http://schemas.microsoft.com/office/powerpoint/2010/main" val="22843108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  But also ‘C’, because we can use the 95% CI’s (given by </a:t>
            </a:r>
            <a:r>
              <a:rPr lang="en-US" dirty="0" err="1"/>
              <a:t>lower.CL</a:t>
            </a:r>
            <a:r>
              <a:rPr lang="en-US" dirty="0"/>
              <a:t> and </a:t>
            </a:r>
            <a:r>
              <a:rPr lang="en-US" dirty="0" err="1"/>
              <a:t>upper.CL</a:t>
            </a:r>
            <a:r>
              <a:rPr lang="en-US" dirty="0"/>
              <a:t>) to determine whether the ratio in the column, ‘contrast,’ differs from 1 [note that this is </a:t>
            </a:r>
            <a:r>
              <a:rPr lang="en-US" dirty="0" err="1"/>
              <a:t>theratio</a:t>
            </a:r>
            <a:r>
              <a:rPr lang="en-US" dirty="0"/>
              <a:t> of the means of two treatments].    If the 95% CI’s do not include the value 1, then this implies that (at a level of p &lt; 0.05) we have evidence that the ratio differs from 1, which further implies that the means of the treatments in the ratio may differ (at level p&lt;0.05).</a:t>
            </a:r>
          </a:p>
        </p:txBody>
      </p:sp>
      <p:sp>
        <p:nvSpPr>
          <p:cNvPr id="4" name="Slide Number Placeholder 3"/>
          <p:cNvSpPr>
            <a:spLocks noGrp="1"/>
          </p:cNvSpPr>
          <p:nvPr>
            <p:ph type="sldNum" sz="quarter" idx="10"/>
          </p:nvPr>
        </p:nvSpPr>
        <p:spPr/>
        <p:txBody>
          <a:bodyPr/>
          <a:lstStyle/>
          <a:p>
            <a:fld id="{1B952FA0-DD37-7F4D-B9B0-2EFC93C0D4A2}" type="slidenum">
              <a:rPr lang="en-US" smtClean="0"/>
              <a:t>23</a:t>
            </a:fld>
            <a:endParaRPr lang="en-US"/>
          </a:p>
        </p:txBody>
      </p:sp>
    </p:spTree>
    <p:extLst>
      <p:ext uri="{BB962C8B-B14F-4D97-AF65-F5344CB8AC3E}">
        <p14:creationId xmlns:p14="http://schemas.microsoft.com/office/powerpoint/2010/main" val="22843108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 [DON’T</a:t>
            </a:r>
            <a:r>
              <a:rPr lang="en-US" baseline="0" dirty="0"/>
              <a:t> PANIC – WE DID NOT COVER THIS IN VIDEOS – I INCLUDED THIS QUESTION AS A BONUS TOPIC</a:t>
            </a:r>
            <a:r>
              <a:rPr lang="en-US" dirty="0"/>
              <a:t>]</a:t>
            </a:r>
            <a:r>
              <a:rPr lang="en-US" baseline="0" dirty="0"/>
              <a:t> First we check whether the outlier is a mistake (e.g., if its value is impossible (e.g., a height value that is negative) then it must be a mistake); if we can prove that it is a mistake then remove it from the dataset.</a:t>
            </a:r>
          </a:p>
          <a:p>
            <a:r>
              <a:rPr lang="en-US" baseline="0" dirty="0"/>
              <a:t>If we cannot prove that it is an error, then analyze the data twice: once with and once without the outlier.  If the conclusions from the two analyses are generally similar then we can report the results from the complete dataset and note that removing the outlier does not alter interpretation.  If the two analyses reach different conclusions then report both results to allow the reader to decide.</a:t>
            </a:r>
            <a:endParaRPr lang="en-US" dirty="0"/>
          </a:p>
        </p:txBody>
      </p:sp>
      <p:sp>
        <p:nvSpPr>
          <p:cNvPr id="4" name="Slide Number Placeholder 3"/>
          <p:cNvSpPr>
            <a:spLocks noGrp="1"/>
          </p:cNvSpPr>
          <p:nvPr>
            <p:ph type="sldNum" sz="quarter" idx="10"/>
          </p:nvPr>
        </p:nvSpPr>
        <p:spPr/>
        <p:txBody>
          <a:bodyPr/>
          <a:lstStyle/>
          <a:p>
            <a:fld id="{1B952FA0-DD37-7F4D-B9B0-2EFC93C0D4A2}" type="slidenum">
              <a:rPr lang="en-US" smtClean="0"/>
              <a:t>24</a:t>
            </a:fld>
            <a:endParaRPr lang="en-US"/>
          </a:p>
        </p:txBody>
      </p:sp>
    </p:spTree>
    <p:extLst>
      <p:ext uri="{BB962C8B-B14F-4D97-AF65-F5344CB8AC3E}">
        <p14:creationId xmlns:p14="http://schemas.microsoft.com/office/powerpoint/2010/main" val="22843108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 or C.</a:t>
            </a:r>
            <a:endParaRPr lang="en-US" dirty="0"/>
          </a:p>
        </p:txBody>
      </p:sp>
      <p:sp>
        <p:nvSpPr>
          <p:cNvPr id="4" name="Slide Number Placeholder 3"/>
          <p:cNvSpPr>
            <a:spLocks noGrp="1"/>
          </p:cNvSpPr>
          <p:nvPr>
            <p:ph type="sldNum" sz="quarter" idx="10"/>
          </p:nvPr>
        </p:nvSpPr>
        <p:spPr/>
        <p:txBody>
          <a:bodyPr/>
          <a:lstStyle/>
          <a:p>
            <a:fld id="{1B952FA0-DD37-7F4D-B9B0-2EFC93C0D4A2}" type="slidenum">
              <a:rPr lang="en-US" smtClean="0"/>
              <a:t>25</a:t>
            </a:fld>
            <a:endParaRPr lang="en-US"/>
          </a:p>
        </p:txBody>
      </p:sp>
    </p:spTree>
    <p:extLst>
      <p:ext uri="{BB962C8B-B14F-4D97-AF65-F5344CB8AC3E}">
        <p14:creationId xmlns:p14="http://schemas.microsoft.com/office/powerpoint/2010/main" val="2284310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and B are correct (so, E</a:t>
            </a:r>
            <a:r>
              <a:rPr lang="en-US" baseline="0" dirty="0"/>
              <a:t> is also correct</a:t>
            </a:r>
            <a:r>
              <a:rPr lang="en-US" dirty="0"/>
              <a:t>)</a:t>
            </a:r>
          </a:p>
          <a:p>
            <a:r>
              <a:rPr lang="en-US" dirty="0"/>
              <a:t>Note</a:t>
            </a:r>
            <a:r>
              <a:rPr lang="en-US" baseline="0" dirty="0"/>
              <a:t> that D is wrong in 2 ways:  visualizing residuals is better than formal tests to assess whether data meet assumptions, AND a Shapiro-Wilks test can be used to test for normality (not equal variance)</a:t>
            </a:r>
            <a:endParaRPr lang="en-US" dirty="0"/>
          </a:p>
        </p:txBody>
      </p:sp>
      <p:sp>
        <p:nvSpPr>
          <p:cNvPr id="4" name="Slide Number Placeholder 3"/>
          <p:cNvSpPr>
            <a:spLocks noGrp="1"/>
          </p:cNvSpPr>
          <p:nvPr>
            <p:ph type="sldNum" sz="quarter" idx="10"/>
          </p:nvPr>
        </p:nvSpPr>
        <p:spPr/>
        <p:txBody>
          <a:bodyPr/>
          <a:lstStyle/>
          <a:p>
            <a:fld id="{1B952FA0-DD37-7F4D-B9B0-2EFC93C0D4A2}" type="slidenum">
              <a:rPr lang="en-US" smtClean="0"/>
              <a:t>3</a:t>
            </a:fld>
            <a:endParaRPr lang="en-US"/>
          </a:p>
        </p:txBody>
      </p:sp>
    </p:spTree>
    <p:extLst>
      <p:ext uri="{BB962C8B-B14F-4D97-AF65-F5344CB8AC3E}">
        <p14:creationId xmlns:p14="http://schemas.microsoft.com/office/powerpoint/2010/main" val="22843108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 – notice how the ‘vertical spread’ of the residuals is relatively similar in the three vertical columns of points (and recall that the 3 columns of residuals correspond to the various treatment groups).</a:t>
            </a:r>
          </a:p>
        </p:txBody>
      </p:sp>
      <p:sp>
        <p:nvSpPr>
          <p:cNvPr id="4" name="Slide Number Placeholder 3"/>
          <p:cNvSpPr>
            <a:spLocks noGrp="1"/>
          </p:cNvSpPr>
          <p:nvPr>
            <p:ph type="sldNum" sz="quarter" idx="10"/>
          </p:nvPr>
        </p:nvSpPr>
        <p:spPr/>
        <p:txBody>
          <a:bodyPr/>
          <a:lstStyle/>
          <a:p>
            <a:fld id="{1B952FA0-DD37-7F4D-B9B0-2EFC93C0D4A2}" type="slidenum">
              <a:rPr lang="en-US" smtClean="0"/>
              <a:t>4</a:t>
            </a:fld>
            <a:endParaRPr lang="en-US"/>
          </a:p>
        </p:txBody>
      </p:sp>
    </p:spTree>
    <p:extLst>
      <p:ext uri="{BB962C8B-B14F-4D97-AF65-F5344CB8AC3E}">
        <p14:creationId xmlns:p14="http://schemas.microsoft.com/office/powerpoint/2010/main" val="2284310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 (not</a:t>
            </a:r>
            <a:r>
              <a:rPr lang="en-US" baseline="0" dirty="0"/>
              <a:t> perfect, but likely good enough</a:t>
            </a:r>
            <a:r>
              <a:rPr lang="en-US" dirty="0"/>
              <a:t>)</a:t>
            </a:r>
          </a:p>
        </p:txBody>
      </p:sp>
      <p:sp>
        <p:nvSpPr>
          <p:cNvPr id="4" name="Slide Number Placeholder 3"/>
          <p:cNvSpPr>
            <a:spLocks noGrp="1"/>
          </p:cNvSpPr>
          <p:nvPr>
            <p:ph type="sldNum" sz="quarter" idx="10"/>
          </p:nvPr>
        </p:nvSpPr>
        <p:spPr/>
        <p:txBody>
          <a:bodyPr/>
          <a:lstStyle/>
          <a:p>
            <a:fld id="{1B952FA0-DD37-7F4D-B9B0-2EFC93C0D4A2}" type="slidenum">
              <a:rPr lang="en-US" smtClean="0"/>
              <a:t>5</a:t>
            </a:fld>
            <a:endParaRPr lang="en-US"/>
          </a:p>
        </p:txBody>
      </p:sp>
    </p:spTree>
    <p:extLst>
      <p:ext uri="{BB962C8B-B14F-4D97-AF65-F5344CB8AC3E}">
        <p14:creationId xmlns:p14="http://schemas.microsoft.com/office/powerpoint/2010/main" val="22843108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 notice how the spread of the residuals is quite different between the group on the left compared to the other 2 columns of points.</a:t>
            </a:r>
          </a:p>
        </p:txBody>
      </p:sp>
      <p:sp>
        <p:nvSpPr>
          <p:cNvPr id="4" name="Slide Number Placeholder 3"/>
          <p:cNvSpPr>
            <a:spLocks noGrp="1"/>
          </p:cNvSpPr>
          <p:nvPr>
            <p:ph type="sldNum" sz="quarter" idx="10"/>
          </p:nvPr>
        </p:nvSpPr>
        <p:spPr/>
        <p:txBody>
          <a:bodyPr/>
          <a:lstStyle/>
          <a:p>
            <a:fld id="{1B952FA0-DD37-7F4D-B9B0-2EFC93C0D4A2}" type="slidenum">
              <a:rPr lang="en-US" smtClean="0"/>
              <a:t>6</a:t>
            </a:fld>
            <a:endParaRPr lang="en-US"/>
          </a:p>
        </p:txBody>
      </p:sp>
    </p:spTree>
    <p:extLst>
      <p:ext uri="{BB962C8B-B14F-4D97-AF65-F5344CB8AC3E}">
        <p14:creationId xmlns:p14="http://schemas.microsoft.com/office/powerpoint/2010/main" val="22843108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 as in the previous slide, but in this case the trend is reversed:  we see the residuals becoming closer together as we move from left to right.</a:t>
            </a:r>
          </a:p>
        </p:txBody>
      </p:sp>
      <p:sp>
        <p:nvSpPr>
          <p:cNvPr id="4" name="Slide Number Placeholder 3"/>
          <p:cNvSpPr>
            <a:spLocks noGrp="1"/>
          </p:cNvSpPr>
          <p:nvPr>
            <p:ph type="sldNum" sz="quarter" idx="10"/>
          </p:nvPr>
        </p:nvSpPr>
        <p:spPr/>
        <p:txBody>
          <a:bodyPr/>
          <a:lstStyle/>
          <a:p>
            <a:fld id="{1B952FA0-DD37-7F4D-B9B0-2EFC93C0D4A2}" type="slidenum">
              <a:rPr lang="en-US" smtClean="0"/>
              <a:t>7</a:t>
            </a:fld>
            <a:endParaRPr lang="en-US"/>
          </a:p>
        </p:txBody>
      </p:sp>
    </p:spTree>
    <p:extLst>
      <p:ext uri="{BB962C8B-B14F-4D97-AF65-F5344CB8AC3E}">
        <p14:creationId xmlns:p14="http://schemas.microsoft.com/office/powerpoint/2010/main" val="2284310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t>
            </a:r>
          </a:p>
        </p:txBody>
      </p:sp>
      <p:sp>
        <p:nvSpPr>
          <p:cNvPr id="4" name="Slide Number Placeholder 3"/>
          <p:cNvSpPr>
            <a:spLocks noGrp="1"/>
          </p:cNvSpPr>
          <p:nvPr>
            <p:ph type="sldNum" sz="quarter" idx="10"/>
          </p:nvPr>
        </p:nvSpPr>
        <p:spPr/>
        <p:txBody>
          <a:bodyPr/>
          <a:lstStyle/>
          <a:p>
            <a:fld id="{1B952FA0-DD37-7F4D-B9B0-2EFC93C0D4A2}" type="slidenum">
              <a:rPr lang="en-US" smtClean="0"/>
              <a:t>8</a:t>
            </a:fld>
            <a:endParaRPr lang="en-US"/>
          </a:p>
        </p:txBody>
      </p:sp>
    </p:spTree>
    <p:extLst>
      <p:ext uri="{BB962C8B-B14F-4D97-AF65-F5344CB8AC3E}">
        <p14:creationId xmlns:p14="http://schemas.microsoft.com/office/powerpoint/2010/main" val="22843108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t>
            </a:r>
          </a:p>
        </p:txBody>
      </p:sp>
      <p:sp>
        <p:nvSpPr>
          <p:cNvPr id="4" name="Slide Number Placeholder 3"/>
          <p:cNvSpPr>
            <a:spLocks noGrp="1"/>
          </p:cNvSpPr>
          <p:nvPr>
            <p:ph type="sldNum" sz="quarter" idx="10"/>
          </p:nvPr>
        </p:nvSpPr>
        <p:spPr/>
        <p:txBody>
          <a:bodyPr/>
          <a:lstStyle/>
          <a:p>
            <a:fld id="{1B952FA0-DD37-7F4D-B9B0-2EFC93C0D4A2}" type="slidenum">
              <a:rPr lang="en-US" smtClean="0"/>
              <a:t>9</a:t>
            </a:fld>
            <a:endParaRPr lang="en-US"/>
          </a:p>
        </p:txBody>
      </p:sp>
    </p:spTree>
    <p:extLst>
      <p:ext uri="{BB962C8B-B14F-4D97-AF65-F5344CB8AC3E}">
        <p14:creationId xmlns:p14="http://schemas.microsoft.com/office/powerpoint/2010/main" val="2284310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lang="en-US"/>
          </a:p>
        </p:txBody>
      </p:sp>
      <p:sp>
        <p:nvSpPr>
          <p:cNvPr id="4" name="Date Placeholder 3"/>
          <p:cNvSpPr>
            <a:spLocks noGrp="1"/>
          </p:cNvSpPr>
          <p:nvPr>
            <p:ph type="dt" sz="half" idx="10"/>
          </p:nvPr>
        </p:nvSpPr>
        <p:spPr/>
        <p:txBody>
          <a:bodyPr/>
          <a:lstStyle/>
          <a:p>
            <a:fld id="{F80C03A8-F808-2640-A9A8-481793923207}"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D8A85-3E4B-E441-8A37-36FD7A1780D4}" type="slidenum">
              <a:rPr lang="en-US" smtClean="0"/>
              <a:t>‹#›</a:t>
            </a:fld>
            <a:endParaRPr lang="en-US"/>
          </a:p>
        </p:txBody>
      </p:sp>
    </p:spTree>
    <p:extLst>
      <p:ext uri="{BB962C8B-B14F-4D97-AF65-F5344CB8AC3E}">
        <p14:creationId xmlns:p14="http://schemas.microsoft.com/office/powerpoint/2010/main" val="2969479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F80C03A8-F808-2640-A9A8-481793923207}"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D8A85-3E4B-E441-8A37-36FD7A1780D4}" type="slidenum">
              <a:rPr lang="en-US" smtClean="0"/>
              <a:t>‹#›</a:t>
            </a:fld>
            <a:endParaRPr lang="en-US"/>
          </a:p>
        </p:txBody>
      </p:sp>
    </p:spTree>
    <p:extLst>
      <p:ext uri="{BB962C8B-B14F-4D97-AF65-F5344CB8AC3E}">
        <p14:creationId xmlns:p14="http://schemas.microsoft.com/office/powerpoint/2010/main" val="2973134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F80C03A8-F808-2640-A9A8-481793923207}"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D8A85-3E4B-E441-8A37-36FD7A1780D4}" type="slidenum">
              <a:rPr lang="en-US" smtClean="0"/>
              <a:t>‹#›</a:t>
            </a:fld>
            <a:endParaRPr lang="en-US"/>
          </a:p>
        </p:txBody>
      </p:sp>
    </p:spTree>
    <p:extLst>
      <p:ext uri="{BB962C8B-B14F-4D97-AF65-F5344CB8AC3E}">
        <p14:creationId xmlns:p14="http://schemas.microsoft.com/office/powerpoint/2010/main" val="383588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idx="1"/>
          </p:nvPr>
        </p:nvSpPr>
        <p:spPr/>
        <p:txBody>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F80C03A8-F808-2640-A9A8-481793923207}"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D8A85-3E4B-E441-8A37-36FD7A1780D4}" type="slidenum">
              <a:rPr lang="en-US" smtClean="0"/>
              <a:t>‹#›</a:t>
            </a:fld>
            <a:endParaRPr lang="en-US"/>
          </a:p>
        </p:txBody>
      </p:sp>
    </p:spTree>
    <p:extLst>
      <p:ext uri="{BB962C8B-B14F-4D97-AF65-F5344CB8AC3E}">
        <p14:creationId xmlns:p14="http://schemas.microsoft.com/office/powerpoint/2010/main" val="1499261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a:t>Click to edit Master text styles</a:t>
            </a:r>
          </a:p>
        </p:txBody>
      </p:sp>
      <p:sp>
        <p:nvSpPr>
          <p:cNvPr id="4" name="Date Placeholder 3"/>
          <p:cNvSpPr>
            <a:spLocks noGrp="1"/>
          </p:cNvSpPr>
          <p:nvPr>
            <p:ph type="dt" sz="half" idx="10"/>
          </p:nvPr>
        </p:nvSpPr>
        <p:spPr/>
        <p:txBody>
          <a:bodyPr/>
          <a:lstStyle/>
          <a:p>
            <a:fld id="{F80C03A8-F808-2640-A9A8-481793923207}"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D8A85-3E4B-E441-8A37-36FD7A1780D4}" type="slidenum">
              <a:rPr lang="en-US" smtClean="0"/>
              <a:t>‹#›</a:t>
            </a:fld>
            <a:endParaRPr lang="en-US"/>
          </a:p>
        </p:txBody>
      </p:sp>
    </p:spTree>
    <p:extLst>
      <p:ext uri="{BB962C8B-B14F-4D97-AF65-F5344CB8AC3E}">
        <p14:creationId xmlns:p14="http://schemas.microsoft.com/office/powerpoint/2010/main" val="1528013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Date Placeholder 4"/>
          <p:cNvSpPr>
            <a:spLocks noGrp="1"/>
          </p:cNvSpPr>
          <p:nvPr>
            <p:ph type="dt" sz="half" idx="10"/>
          </p:nvPr>
        </p:nvSpPr>
        <p:spPr/>
        <p:txBody>
          <a:bodyPr/>
          <a:lstStyle/>
          <a:p>
            <a:fld id="{F80C03A8-F808-2640-A9A8-481793923207}" type="datetimeFigureOut">
              <a:rPr lang="en-US" smtClean="0"/>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CD8A85-3E4B-E441-8A37-36FD7A1780D4}" type="slidenum">
              <a:rPr lang="en-US" smtClean="0"/>
              <a:t>‹#›</a:t>
            </a:fld>
            <a:endParaRPr lang="en-US"/>
          </a:p>
        </p:txBody>
      </p:sp>
    </p:spTree>
    <p:extLst>
      <p:ext uri="{BB962C8B-B14F-4D97-AF65-F5344CB8AC3E}">
        <p14:creationId xmlns:p14="http://schemas.microsoft.com/office/powerpoint/2010/main" val="2704359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Date Placeholder 6"/>
          <p:cNvSpPr>
            <a:spLocks noGrp="1"/>
          </p:cNvSpPr>
          <p:nvPr>
            <p:ph type="dt" sz="half" idx="10"/>
          </p:nvPr>
        </p:nvSpPr>
        <p:spPr/>
        <p:txBody>
          <a:bodyPr/>
          <a:lstStyle/>
          <a:p>
            <a:fld id="{F80C03A8-F808-2640-A9A8-481793923207}" type="datetimeFigureOut">
              <a:rPr lang="en-US" smtClean="0"/>
              <a:t>10/28/2024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CD8A85-3E4B-E441-8A37-36FD7A1780D4}" type="slidenum">
              <a:rPr lang="en-US" smtClean="0"/>
              <a:t>‹#›</a:t>
            </a:fld>
            <a:endParaRPr lang="en-US"/>
          </a:p>
        </p:txBody>
      </p:sp>
    </p:spTree>
    <p:extLst>
      <p:ext uri="{BB962C8B-B14F-4D97-AF65-F5344CB8AC3E}">
        <p14:creationId xmlns:p14="http://schemas.microsoft.com/office/powerpoint/2010/main" val="361146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Date Placeholder 2"/>
          <p:cNvSpPr>
            <a:spLocks noGrp="1"/>
          </p:cNvSpPr>
          <p:nvPr>
            <p:ph type="dt" sz="half" idx="10"/>
          </p:nvPr>
        </p:nvSpPr>
        <p:spPr/>
        <p:txBody>
          <a:bodyPr/>
          <a:lstStyle/>
          <a:p>
            <a:fld id="{F80C03A8-F808-2640-A9A8-481793923207}" type="datetimeFigureOut">
              <a:rPr lang="en-US" smtClean="0"/>
              <a:t>10/28/2024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CD8A85-3E4B-E441-8A37-36FD7A1780D4}" type="slidenum">
              <a:rPr lang="en-US" smtClean="0"/>
              <a:t>‹#›</a:t>
            </a:fld>
            <a:endParaRPr lang="en-US"/>
          </a:p>
        </p:txBody>
      </p:sp>
    </p:spTree>
    <p:extLst>
      <p:ext uri="{BB962C8B-B14F-4D97-AF65-F5344CB8AC3E}">
        <p14:creationId xmlns:p14="http://schemas.microsoft.com/office/powerpoint/2010/main" val="3982361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0C03A8-F808-2640-A9A8-481793923207}" type="datetimeFigureOut">
              <a:rPr lang="en-US" smtClean="0"/>
              <a:t>10/28/2024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CD8A85-3E4B-E441-8A37-36FD7A1780D4}" type="slidenum">
              <a:rPr lang="en-US" smtClean="0"/>
              <a:t>‹#›</a:t>
            </a:fld>
            <a:endParaRPr lang="en-US"/>
          </a:p>
        </p:txBody>
      </p:sp>
    </p:spTree>
    <p:extLst>
      <p:ext uri="{BB962C8B-B14F-4D97-AF65-F5344CB8AC3E}">
        <p14:creationId xmlns:p14="http://schemas.microsoft.com/office/powerpoint/2010/main" val="3697089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F80C03A8-F808-2640-A9A8-481793923207}" type="datetimeFigureOut">
              <a:rPr lang="en-US" smtClean="0"/>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CD8A85-3E4B-E441-8A37-36FD7A1780D4}" type="slidenum">
              <a:rPr lang="en-US" smtClean="0"/>
              <a:t>‹#›</a:t>
            </a:fld>
            <a:endParaRPr lang="en-US"/>
          </a:p>
        </p:txBody>
      </p:sp>
    </p:spTree>
    <p:extLst>
      <p:ext uri="{BB962C8B-B14F-4D97-AF65-F5344CB8AC3E}">
        <p14:creationId xmlns:p14="http://schemas.microsoft.com/office/powerpoint/2010/main" val="782146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F80C03A8-F808-2640-A9A8-481793923207}" type="datetimeFigureOut">
              <a:rPr lang="en-US" smtClean="0"/>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CD8A85-3E4B-E441-8A37-36FD7A1780D4}" type="slidenum">
              <a:rPr lang="en-US" smtClean="0"/>
              <a:t>‹#›</a:t>
            </a:fld>
            <a:endParaRPr lang="en-US"/>
          </a:p>
        </p:txBody>
      </p:sp>
    </p:spTree>
    <p:extLst>
      <p:ext uri="{BB962C8B-B14F-4D97-AF65-F5344CB8AC3E}">
        <p14:creationId xmlns:p14="http://schemas.microsoft.com/office/powerpoint/2010/main" val="38365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0C03A8-F808-2640-A9A8-481793923207}" type="datetimeFigureOut">
              <a:rPr lang="en-US" smtClean="0"/>
              <a:t>10/28/2024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CD8A85-3E4B-E441-8A37-36FD7A1780D4}" type="slidenum">
              <a:rPr lang="en-US" smtClean="0"/>
              <a:t>‹#›</a:t>
            </a:fld>
            <a:endParaRPr lang="en-US"/>
          </a:p>
        </p:txBody>
      </p:sp>
    </p:spTree>
    <p:extLst>
      <p:ext uri="{BB962C8B-B14F-4D97-AF65-F5344CB8AC3E}">
        <p14:creationId xmlns:p14="http://schemas.microsoft.com/office/powerpoint/2010/main" val="3871586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pl.wikipedia.org/wiki/User:Wujaszek"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hyperlink" Target="https://pl.wikipedia.org/"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30250" y="2333625"/>
            <a:ext cx="7683500" cy="2246769"/>
          </a:xfrm>
          <a:prstGeom prst="rect">
            <a:avLst/>
          </a:prstGeom>
          <a:noFill/>
        </p:spPr>
        <p:txBody>
          <a:bodyPr wrap="square" rtlCol="0">
            <a:spAutoFit/>
          </a:bodyPr>
          <a:lstStyle/>
          <a:p>
            <a:r>
              <a:rPr lang="en-US" sz="2000" dirty="0">
                <a:latin typeface="Arial"/>
              </a:rPr>
              <a:t>Which of the following is NOT an assumption of General Linear Models?</a:t>
            </a:r>
          </a:p>
          <a:p>
            <a:pPr marL="342900" indent="-342900">
              <a:buAutoNum type="alphaLcParenR"/>
            </a:pPr>
            <a:r>
              <a:rPr lang="en-US" sz="2000" dirty="0">
                <a:latin typeface="Arial"/>
              </a:rPr>
              <a:t>The data are independent</a:t>
            </a:r>
          </a:p>
          <a:p>
            <a:pPr marL="342900" indent="-342900">
              <a:buAutoNum type="alphaLcParenR"/>
            </a:pPr>
            <a:r>
              <a:rPr lang="en-US" sz="2000" dirty="0">
                <a:latin typeface="Arial"/>
              </a:rPr>
              <a:t>Homogeneity of variance</a:t>
            </a:r>
          </a:p>
          <a:p>
            <a:pPr marL="342900" indent="-342900">
              <a:buAutoNum type="alphaLcParenR"/>
            </a:pPr>
            <a:r>
              <a:rPr lang="en-US" sz="2000" dirty="0">
                <a:latin typeface="Arial"/>
              </a:rPr>
              <a:t>Data were selected randomly from the population of interest and / or subjects allocated randomly to treatments</a:t>
            </a:r>
          </a:p>
          <a:p>
            <a:pPr marL="342900" indent="-342900">
              <a:buAutoNum type="alphaLcParenR"/>
            </a:pPr>
            <a:r>
              <a:rPr lang="en-US" sz="2000" dirty="0">
                <a:latin typeface="Arial"/>
              </a:rPr>
              <a:t>The raw data are normally distributed</a:t>
            </a:r>
          </a:p>
        </p:txBody>
      </p:sp>
    </p:spTree>
    <p:extLst>
      <p:ext uri="{BB962C8B-B14F-4D97-AF65-F5344CB8AC3E}">
        <p14:creationId xmlns:p14="http://schemas.microsoft.com/office/powerpoint/2010/main" val="3704486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30250" y="2333625"/>
            <a:ext cx="7683500" cy="1785104"/>
          </a:xfrm>
          <a:prstGeom prst="rect">
            <a:avLst/>
          </a:prstGeom>
          <a:noFill/>
        </p:spPr>
        <p:txBody>
          <a:bodyPr wrap="square" rtlCol="0">
            <a:spAutoFit/>
          </a:bodyPr>
          <a:lstStyle/>
          <a:p>
            <a:r>
              <a:rPr lang="en-US" sz="2200" dirty="0">
                <a:latin typeface="Arial"/>
              </a:rPr>
              <a:t>Where did “Student”, who invented the Student t-test, work?</a:t>
            </a:r>
          </a:p>
          <a:p>
            <a:pPr marL="342900" indent="-342900">
              <a:buAutoNum type="alphaLcParenR"/>
            </a:pPr>
            <a:r>
              <a:rPr lang="en-US" sz="2200" dirty="0">
                <a:latin typeface="Arial"/>
              </a:rPr>
              <a:t>Student did not work; he was independently wealthy</a:t>
            </a:r>
          </a:p>
          <a:p>
            <a:pPr marL="342900" indent="-342900">
              <a:buAutoNum type="alphaLcParenR"/>
            </a:pPr>
            <a:r>
              <a:rPr lang="en-US" sz="2200" dirty="0">
                <a:latin typeface="Arial"/>
              </a:rPr>
              <a:t>At a life insurance company</a:t>
            </a:r>
          </a:p>
          <a:p>
            <a:pPr marL="342900" indent="-342900">
              <a:buAutoNum type="alphaLcParenR"/>
            </a:pPr>
            <a:r>
              <a:rPr lang="en-US" sz="2200" dirty="0">
                <a:latin typeface="Arial"/>
              </a:rPr>
              <a:t>At a betting company</a:t>
            </a:r>
          </a:p>
          <a:p>
            <a:pPr marL="342900" indent="-342900">
              <a:buAutoNum type="alphaLcParenR"/>
            </a:pPr>
            <a:r>
              <a:rPr lang="en-US" sz="2200" dirty="0">
                <a:latin typeface="Arial"/>
              </a:rPr>
              <a:t>Guinness</a:t>
            </a:r>
          </a:p>
        </p:txBody>
      </p:sp>
    </p:spTree>
    <p:extLst>
      <p:ext uri="{BB962C8B-B14F-4D97-AF65-F5344CB8AC3E}">
        <p14:creationId xmlns:p14="http://schemas.microsoft.com/office/powerpoint/2010/main" val="1368810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00437" y="4238625"/>
            <a:ext cx="7683500" cy="400110"/>
          </a:xfrm>
          <a:prstGeom prst="rect">
            <a:avLst/>
          </a:prstGeom>
          <a:noFill/>
        </p:spPr>
        <p:txBody>
          <a:bodyPr wrap="square" rtlCol="0">
            <a:spAutoFit/>
          </a:bodyPr>
          <a:lstStyle/>
          <a:p>
            <a:r>
              <a:rPr lang="en-US" sz="2000" dirty="0">
                <a:latin typeface="Arial"/>
              </a:rPr>
              <a:t>William Sealy </a:t>
            </a:r>
            <a:r>
              <a:rPr lang="en-US" sz="2000" dirty="0" err="1">
                <a:latin typeface="Arial"/>
              </a:rPr>
              <a:t>Gosset</a:t>
            </a:r>
            <a:r>
              <a:rPr lang="en-US" sz="2000" dirty="0">
                <a:latin typeface="Arial"/>
              </a:rPr>
              <a:t> worked at Guinness.  A.K.A. “Student”</a:t>
            </a:r>
          </a:p>
        </p:txBody>
      </p:sp>
      <p:sp>
        <p:nvSpPr>
          <p:cNvPr id="2" name="TextBox 1"/>
          <p:cNvSpPr txBox="1"/>
          <p:nvPr/>
        </p:nvSpPr>
        <p:spPr>
          <a:xfrm>
            <a:off x="3060283" y="6559292"/>
            <a:ext cx="6083717" cy="276999"/>
          </a:xfrm>
          <a:prstGeom prst="rect">
            <a:avLst/>
          </a:prstGeom>
          <a:noFill/>
        </p:spPr>
        <p:txBody>
          <a:bodyPr wrap="none" rtlCol="0">
            <a:spAutoFit/>
          </a:bodyPr>
          <a:lstStyle/>
          <a:p>
            <a:r>
              <a:rPr lang="en-US" sz="1200" dirty="0">
                <a:latin typeface="Arial"/>
              </a:rPr>
              <a:t>User </a:t>
            </a:r>
            <a:r>
              <a:rPr lang="en-US" sz="1200" dirty="0">
                <a:latin typeface="Arial"/>
                <a:hlinkClick r:id="rId3"/>
              </a:rPr>
              <a:t>Wujaszek on </a:t>
            </a:r>
            <a:r>
              <a:rPr lang="en-US" sz="1200" dirty="0">
                <a:latin typeface="Arial"/>
                <a:hlinkClick r:id="rId4"/>
              </a:rPr>
              <a:t>pl.wikipedia - scanned from Gosset's obituary in Annals of Eugenics</a:t>
            </a:r>
            <a:endParaRPr lang="en-US" sz="1200" dirty="0">
              <a:latin typeface="Arial"/>
            </a:endParaRPr>
          </a:p>
        </p:txBody>
      </p:sp>
      <p:pic>
        <p:nvPicPr>
          <p:cNvPr id="3" name="Picture 2"/>
          <p:cNvPicPr>
            <a:picLocks noChangeAspect="1"/>
          </p:cNvPicPr>
          <p:nvPr/>
        </p:nvPicPr>
        <p:blipFill>
          <a:blip r:embed="rId5"/>
          <a:stretch>
            <a:fillRect/>
          </a:stretch>
        </p:blipFill>
        <p:spPr>
          <a:xfrm>
            <a:off x="2905125" y="103693"/>
            <a:ext cx="3063875" cy="3941257"/>
          </a:xfrm>
          <a:prstGeom prst="rect">
            <a:avLst/>
          </a:prstGeom>
        </p:spPr>
      </p:pic>
      <p:sp>
        <p:nvSpPr>
          <p:cNvPr id="6" name="TextBox 5"/>
          <p:cNvSpPr txBox="1"/>
          <p:nvPr/>
        </p:nvSpPr>
        <p:spPr>
          <a:xfrm>
            <a:off x="730250" y="4740275"/>
            <a:ext cx="7683500" cy="1631216"/>
          </a:xfrm>
          <a:prstGeom prst="rect">
            <a:avLst/>
          </a:prstGeom>
          <a:noFill/>
        </p:spPr>
        <p:txBody>
          <a:bodyPr wrap="square" rtlCol="0">
            <a:spAutoFit/>
          </a:bodyPr>
          <a:lstStyle/>
          <a:p>
            <a:r>
              <a:rPr lang="en-US" sz="2000" dirty="0">
                <a:latin typeface="Arial"/>
              </a:rPr>
              <a:t>“This assumption [normal distribution] is accordingly made in the present paper, so that its conclusions are not strictly applicable to populations known not to be normally distributed; yet it appears probable that the deviation from normality must be very extreme to lead to serious error (Student 1908).”</a:t>
            </a:r>
          </a:p>
        </p:txBody>
      </p:sp>
    </p:spTree>
    <p:extLst>
      <p:ext uri="{BB962C8B-B14F-4D97-AF65-F5344CB8AC3E}">
        <p14:creationId xmlns:p14="http://schemas.microsoft.com/office/powerpoint/2010/main" val="725771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30250" y="2063750"/>
            <a:ext cx="7683500" cy="2462212"/>
          </a:xfrm>
          <a:prstGeom prst="rect">
            <a:avLst/>
          </a:prstGeom>
          <a:noFill/>
        </p:spPr>
        <p:txBody>
          <a:bodyPr wrap="square" rtlCol="0">
            <a:spAutoFit/>
          </a:bodyPr>
          <a:lstStyle/>
          <a:p>
            <a:r>
              <a:rPr lang="en-US" sz="2200" dirty="0">
                <a:latin typeface="Arial"/>
              </a:rPr>
              <a:t>Which of the following is </a:t>
            </a:r>
            <a:r>
              <a:rPr lang="en-US" sz="2200" b="1" u="sng" dirty="0">
                <a:latin typeface="Arial"/>
              </a:rPr>
              <a:t>not</a:t>
            </a:r>
            <a:r>
              <a:rPr lang="en-US" sz="2200" b="1" dirty="0">
                <a:latin typeface="Arial"/>
              </a:rPr>
              <a:t> </a:t>
            </a:r>
            <a:r>
              <a:rPr lang="en-US" sz="2200" dirty="0">
                <a:latin typeface="Arial"/>
              </a:rPr>
              <a:t>a likely source of non-independence?</a:t>
            </a:r>
          </a:p>
          <a:p>
            <a:pPr marL="342900" indent="-342900">
              <a:buAutoNum type="alphaLcParenR"/>
            </a:pPr>
            <a:r>
              <a:rPr lang="en-US" sz="2200" dirty="0">
                <a:latin typeface="Arial"/>
              </a:rPr>
              <a:t>Sampling study subjects randomly</a:t>
            </a:r>
          </a:p>
          <a:p>
            <a:pPr marL="342900" indent="-342900">
              <a:buAutoNum type="alphaLcParenR"/>
            </a:pPr>
            <a:r>
              <a:rPr lang="en-US" sz="2200" dirty="0">
                <a:latin typeface="Arial"/>
              </a:rPr>
              <a:t>Studying multiple individuals from the same family</a:t>
            </a:r>
          </a:p>
          <a:p>
            <a:pPr marL="342900" indent="-342900">
              <a:buAutoNum type="alphaLcParenR"/>
            </a:pPr>
            <a:r>
              <a:rPr lang="en-US" sz="2200" dirty="0">
                <a:latin typeface="Arial"/>
              </a:rPr>
              <a:t>Measuring individuals multiple times</a:t>
            </a:r>
          </a:p>
          <a:p>
            <a:pPr marL="342900" indent="-342900">
              <a:buAutoNum type="alphaLcParenR"/>
            </a:pPr>
            <a:r>
              <a:rPr lang="en-US" sz="2200" dirty="0">
                <a:latin typeface="Arial"/>
              </a:rPr>
              <a:t>Housing study subjects in the same environment (e.g., same cage)</a:t>
            </a:r>
          </a:p>
        </p:txBody>
      </p:sp>
    </p:spTree>
    <p:extLst>
      <p:ext uri="{BB962C8B-B14F-4D97-AF65-F5344CB8AC3E}">
        <p14:creationId xmlns:p14="http://schemas.microsoft.com/office/powerpoint/2010/main" val="3203963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ChangeArrowheads="1"/>
          </p:cNvSpPr>
          <p:nvPr/>
        </p:nvSpPr>
        <p:spPr bwMode="auto">
          <a:xfrm>
            <a:off x="138113" y="85874"/>
            <a:ext cx="7830239"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spAutoFit/>
          </a:bodyPr>
          <a:lstStyle/>
          <a:p>
            <a:pPr marL="342900" indent="-342900">
              <a:defRPr/>
            </a:pPr>
            <a:r>
              <a:rPr lang="en-GB" sz="2400" dirty="0">
                <a:latin typeface="Arial"/>
              </a:rPr>
              <a:t>                            Design 1                                 Design 2</a:t>
            </a:r>
          </a:p>
        </p:txBody>
      </p:sp>
      <p:grpSp>
        <p:nvGrpSpPr>
          <p:cNvPr id="22530" name="Group 8"/>
          <p:cNvGrpSpPr>
            <a:grpSpLocks/>
          </p:cNvGrpSpPr>
          <p:nvPr/>
        </p:nvGrpSpPr>
        <p:grpSpPr bwMode="auto">
          <a:xfrm>
            <a:off x="1979613" y="647700"/>
            <a:ext cx="2376487" cy="3671888"/>
            <a:chOff x="1979712" y="2060848"/>
            <a:chExt cx="2376264" cy="3672408"/>
          </a:xfrm>
        </p:grpSpPr>
        <p:sp>
          <p:nvSpPr>
            <p:cNvPr id="2" name="Rectangle 1"/>
            <p:cNvSpPr/>
            <p:nvPr/>
          </p:nvSpPr>
          <p:spPr>
            <a:xfrm>
              <a:off x="1979712" y="2060848"/>
              <a:ext cx="2376264" cy="3672408"/>
            </a:xfrm>
            <a:prstGeom prst="rect">
              <a:avLst/>
            </a:prstGeom>
            <a:no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cxnSp>
          <p:nvCxnSpPr>
            <p:cNvPr id="6" name="Straight Connector 5"/>
            <p:cNvCxnSpPr/>
            <p:nvPr/>
          </p:nvCxnSpPr>
          <p:spPr>
            <a:xfrm>
              <a:off x="1979712" y="3213536"/>
              <a:ext cx="2376264" cy="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1979712" y="4580568"/>
              <a:ext cx="2376264" cy="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grpSp>
      <p:sp>
        <p:nvSpPr>
          <p:cNvPr id="22531" name="TextBox 6"/>
          <p:cNvSpPr txBox="1">
            <a:spLocks noChangeArrowheads="1"/>
          </p:cNvSpPr>
          <p:nvPr/>
        </p:nvSpPr>
        <p:spPr bwMode="auto">
          <a:xfrm>
            <a:off x="250825" y="1079500"/>
            <a:ext cx="155892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a:t>Treatment 1</a:t>
            </a:r>
          </a:p>
        </p:txBody>
      </p:sp>
      <p:sp>
        <p:nvSpPr>
          <p:cNvPr id="22532" name="TextBox 9"/>
          <p:cNvSpPr txBox="1">
            <a:spLocks noChangeArrowheads="1"/>
          </p:cNvSpPr>
          <p:nvPr/>
        </p:nvSpPr>
        <p:spPr bwMode="auto">
          <a:xfrm>
            <a:off x="250825" y="2336800"/>
            <a:ext cx="155892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a:t>Treatment 2</a:t>
            </a:r>
          </a:p>
        </p:txBody>
      </p:sp>
      <p:sp>
        <p:nvSpPr>
          <p:cNvPr id="22533" name="TextBox 10"/>
          <p:cNvSpPr txBox="1">
            <a:spLocks noChangeArrowheads="1"/>
          </p:cNvSpPr>
          <p:nvPr/>
        </p:nvSpPr>
        <p:spPr bwMode="auto">
          <a:xfrm>
            <a:off x="250825" y="3560763"/>
            <a:ext cx="155892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a:t>Treatment 3</a:t>
            </a:r>
          </a:p>
        </p:txBody>
      </p:sp>
      <p:sp>
        <p:nvSpPr>
          <p:cNvPr id="22535" name="TextBox 16"/>
          <p:cNvSpPr txBox="1">
            <a:spLocks noChangeArrowheads="1"/>
          </p:cNvSpPr>
          <p:nvPr/>
        </p:nvSpPr>
        <p:spPr bwMode="auto">
          <a:xfrm>
            <a:off x="1053280" y="4510088"/>
            <a:ext cx="7037441" cy="430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sz="2200" dirty="0"/>
              <a:t>Measurements from an individual subject share a letter</a:t>
            </a:r>
          </a:p>
        </p:txBody>
      </p:sp>
      <p:sp>
        <p:nvSpPr>
          <p:cNvPr id="22536" name="TextBox 17"/>
          <p:cNvSpPr txBox="1">
            <a:spLocks noChangeArrowheads="1"/>
          </p:cNvSpPr>
          <p:nvPr/>
        </p:nvSpPr>
        <p:spPr bwMode="auto">
          <a:xfrm>
            <a:off x="2124075" y="1039813"/>
            <a:ext cx="2278063"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a:t>A  B  C  D  E  F G</a:t>
            </a:r>
          </a:p>
        </p:txBody>
      </p:sp>
      <p:sp>
        <p:nvSpPr>
          <p:cNvPr id="22537" name="TextBox 18"/>
          <p:cNvSpPr txBox="1">
            <a:spLocks noChangeArrowheads="1"/>
          </p:cNvSpPr>
          <p:nvPr/>
        </p:nvSpPr>
        <p:spPr bwMode="auto">
          <a:xfrm>
            <a:off x="2124075" y="2336800"/>
            <a:ext cx="212725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a:t>H  I  J  K  L  M  N</a:t>
            </a:r>
          </a:p>
        </p:txBody>
      </p:sp>
      <p:sp>
        <p:nvSpPr>
          <p:cNvPr id="22538" name="TextBox 19"/>
          <p:cNvSpPr txBox="1">
            <a:spLocks noChangeArrowheads="1"/>
          </p:cNvSpPr>
          <p:nvPr/>
        </p:nvSpPr>
        <p:spPr bwMode="auto">
          <a:xfrm>
            <a:off x="2195513" y="3560763"/>
            <a:ext cx="1966912"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a:t>O  P  Q  R  S  T </a:t>
            </a:r>
          </a:p>
        </p:txBody>
      </p:sp>
      <p:grpSp>
        <p:nvGrpSpPr>
          <p:cNvPr id="21" name="Group 8"/>
          <p:cNvGrpSpPr>
            <a:grpSpLocks/>
          </p:cNvGrpSpPr>
          <p:nvPr/>
        </p:nvGrpSpPr>
        <p:grpSpPr bwMode="auto">
          <a:xfrm>
            <a:off x="5900738" y="647700"/>
            <a:ext cx="2376487" cy="3671888"/>
            <a:chOff x="1979712" y="2060848"/>
            <a:chExt cx="2376264" cy="3672408"/>
          </a:xfrm>
        </p:grpSpPr>
        <p:sp>
          <p:nvSpPr>
            <p:cNvPr id="22" name="Rectangle 21"/>
            <p:cNvSpPr/>
            <p:nvPr/>
          </p:nvSpPr>
          <p:spPr>
            <a:xfrm>
              <a:off x="1979712" y="2060848"/>
              <a:ext cx="2376264" cy="3672408"/>
            </a:xfrm>
            <a:prstGeom prst="rect">
              <a:avLst/>
            </a:prstGeom>
            <a:no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cxnSp>
          <p:nvCxnSpPr>
            <p:cNvPr id="23" name="Straight Connector 22"/>
            <p:cNvCxnSpPr/>
            <p:nvPr/>
          </p:nvCxnSpPr>
          <p:spPr>
            <a:xfrm>
              <a:off x="1979712" y="3213536"/>
              <a:ext cx="2376264" cy="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979712" y="4580568"/>
              <a:ext cx="2376264" cy="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grpSp>
      <p:sp>
        <p:nvSpPr>
          <p:cNvPr id="25" name="TextBox 17"/>
          <p:cNvSpPr txBox="1">
            <a:spLocks noChangeArrowheads="1"/>
          </p:cNvSpPr>
          <p:nvPr/>
        </p:nvSpPr>
        <p:spPr bwMode="auto">
          <a:xfrm>
            <a:off x="6045200" y="1039813"/>
            <a:ext cx="193357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a:t>A  A  B  B  C  C</a:t>
            </a:r>
          </a:p>
        </p:txBody>
      </p:sp>
      <p:sp>
        <p:nvSpPr>
          <p:cNvPr id="26" name="TextBox 18"/>
          <p:cNvSpPr txBox="1">
            <a:spLocks noChangeArrowheads="1"/>
          </p:cNvSpPr>
          <p:nvPr/>
        </p:nvSpPr>
        <p:spPr bwMode="auto">
          <a:xfrm>
            <a:off x="6045200" y="2336800"/>
            <a:ext cx="1922463"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a:t>D  D  E  E  F  F</a:t>
            </a:r>
          </a:p>
        </p:txBody>
      </p:sp>
      <p:sp>
        <p:nvSpPr>
          <p:cNvPr id="27" name="TextBox 19"/>
          <p:cNvSpPr txBox="1">
            <a:spLocks noChangeArrowheads="1"/>
          </p:cNvSpPr>
          <p:nvPr/>
        </p:nvSpPr>
        <p:spPr bwMode="auto">
          <a:xfrm>
            <a:off x="6116638" y="3560763"/>
            <a:ext cx="180340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a:t>G  G  H  H  I  I</a:t>
            </a:r>
          </a:p>
        </p:txBody>
      </p:sp>
      <p:sp>
        <p:nvSpPr>
          <p:cNvPr id="28" name="TextBox 27"/>
          <p:cNvSpPr txBox="1"/>
          <p:nvPr/>
        </p:nvSpPr>
        <p:spPr>
          <a:xfrm>
            <a:off x="571500" y="4984750"/>
            <a:ext cx="8001001" cy="1631216"/>
          </a:xfrm>
          <a:prstGeom prst="rect">
            <a:avLst/>
          </a:prstGeom>
          <a:noFill/>
        </p:spPr>
        <p:txBody>
          <a:bodyPr wrap="square" rtlCol="0">
            <a:spAutoFit/>
          </a:bodyPr>
          <a:lstStyle/>
          <a:p>
            <a:pPr marL="342900" indent="-342900">
              <a:buAutoNum type="alphaLcParenR"/>
            </a:pPr>
            <a:r>
              <a:rPr lang="en-US" sz="2000" dirty="0">
                <a:latin typeface="Arial"/>
              </a:rPr>
              <a:t>Design 1 has potential for non-independence (pseudo-replication)</a:t>
            </a:r>
          </a:p>
          <a:p>
            <a:pPr marL="342900" indent="-342900">
              <a:buFontTx/>
              <a:buAutoNum type="alphaLcParenR"/>
            </a:pPr>
            <a:r>
              <a:rPr lang="en-US" sz="2000" dirty="0">
                <a:latin typeface="Arial"/>
              </a:rPr>
              <a:t>Design 2 has potential for non-independence (pseudo-replication)</a:t>
            </a:r>
          </a:p>
          <a:p>
            <a:pPr marL="342900" indent="-342900">
              <a:buFontTx/>
              <a:buAutoNum type="alphaLcParenR"/>
            </a:pPr>
            <a:r>
              <a:rPr lang="en-US" sz="2000" dirty="0">
                <a:latin typeface="Arial"/>
              </a:rPr>
              <a:t>Design 1  &amp; 2 have potential for non-independence (pseudo-replication)</a:t>
            </a:r>
          </a:p>
          <a:p>
            <a:pPr marL="342900" indent="-342900">
              <a:buFontTx/>
              <a:buAutoNum type="alphaLcParenR"/>
            </a:pPr>
            <a:r>
              <a:rPr lang="en-US" sz="2000" dirty="0">
                <a:latin typeface="Arial"/>
              </a:rPr>
              <a:t>Neither Design has potential for non-independence</a:t>
            </a:r>
          </a:p>
        </p:txBody>
      </p:sp>
    </p:spTree>
    <p:extLst>
      <p:ext uri="{BB962C8B-B14F-4D97-AF65-F5344CB8AC3E}">
        <p14:creationId xmlns:p14="http://schemas.microsoft.com/office/powerpoint/2010/main" val="13751479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ChangeArrowheads="1"/>
          </p:cNvSpPr>
          <p:nvPr/>
        </p:nvSpPr>
        <p:spPr bwMode="auto">
          <a:xfrm>
            <a:off x="138113" y="85874"/>
            <a:ext cx="7830239"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spAutoFit/>
          </a:bodyPr>
          <a:lstStyle/>
          <a:p>
            <a:pPr marL="342900" indent="-342900">
              <a:defRPr/>
            </a:pPr>
            <a:r>
              <a:rPr lang="en-GB" sz="2400" dirty="0">
                <a:latin typeface="Arial"/>
              </a:rPr>
              <a:t>                            Design 1                                 Design 2</a:t>
            </a:r>
          </a:p>
        </p:txBody>
      </p:sp>
      <p:grpSp>
        <p:nvGrpSpPr>
          <p:cNvPr id="22530" name="Group 8"/>
          <p:cNvGrpSpPr>
            <a:grpSpLocks/>
          </p:cNvGrpSpPr>
          <p:nvPr/>
        </p:nvGrpSpPr>
        <p:grpSpPr bwMode="auto">
          <a:xfrm>
            <a:off x="1979613" y="647700"/>
            <a:ext cx="2376487" cy="3671888"/>
            <a:chOff x="1979712" y="2060848"/>
            <a:chExt cx="2376264" cy="3672408"/>
          </a:xfrm>
        </p:grpSpPr>
        <p:sp>
          <p:nvSpPr>
            <p:cNvPr id="2" name="Rectangle 1"/>
            <p:cNvSpPr/>
            <p:nvPr/>
          </p:nvSpPr>
          <p:spPr>
            <a:xfrm>
              <a:off x="1979712" y="2060848"/>
              <a:ext cx="2376264" cy="3672408"/>
            </a:xfrm>
            <a:prstGeom prst="rect">
              <a:avLst/>
            </a:prstGeom>
            <a:no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cxnSp>
          <p:nvCxnSpPr>
            <p:cNvPr id="6" name="Straight Connector 5"/>
            <p:cNvCxnSpPr/>
            <p:nvPr/>
          </p:nvCxnSpPr>
          <p:spPr>
            <a:xfrm>
              <a:off x="1979712" y="3213536"/>
              <a:ext cx="2376264" cy="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1979712" y="4580568"/>
              <a:ext cx="2376264" cy="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grpSp>
      <p:sp>
        <p:nvSpPr>
          <p:cNvPr id="22531" name="TextBox 6"/>
          <p:cNvSpPr txBox="1">
            <a:spLocks noChangeArrowheads="1"/>
          </p:cNvSpPr>
          <p:nvPr/>
        </p:nvSpPr>
        <p:spPr bwMode="auto">
          <a:xfrm>
            <a:off x="250825" y="1079500"/>
            <a:ext cx="155892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a:t>Treatment 1</a:t>
            </a:r>
          </a:p>
        </p:txBody>
      </p:sp>
      <p:sp>
        <p:nvSpPr>
          <p:cNvPr id="22532" name="TextBox 9"/>
          <p:cNvSpPr txBox="1">
            <a:spLocks noChangeArrowheads="1"/>
          </p:cNvSpPr>
          <p:nvPr/>
        </p:nvSpPr>
        <p:spPr bwMode="auto">
          <a:xfrm>
            <a:off x="250825" y="2336800"/>
            <a:ext cx="155892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a:t>Treatment 2</a:t>
            </a:r>
          </a:p>
        </p:txBody>
      </p:sp>
      <p:sp>
        <p:nvSpPr>
          <p:cNvPr id="22533" name="TextBox 10"/>
          <p:cNvSpPr txBox="1">
            <a:spLocks noChangeArrowheads="1"/>
          </p:cNvSpPr>
          <p:nvPr/>
        </p:nvSpPr>
        <p:spPr bwMode="auto">
          <a:xfrm>
            <a:off x="250825" y="3560763"/>
            <a:ext cx="155892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a:t>Treatment 3</a:t>
            </a:r>
          </a:p>
        </p:txBody>
      </p:sp>
      <p:grpSp>
        <p:nvGrpSpPr>
          <p:cNvPr id="22534" name="Group 12"/>
          <p:cNvGrpSpPr>
            <a:grpSpLocks/>
          </p:cNvGrpSpPr>
          <p:nvPr/>
        </p:nvGrpSpPr>
        <p:grpSpPr bwMode="auto">
          <a:xfrm>
            <a:off x="5932488" y="647700"/>
            <a:ext cx="2376487" cy="3671888"/>
            <a:chOff x="1979712" y="2060848"/>
            <a:chExt cx="2376264" cy="3672408"/>
          </a:xfrm>
        </p:grpSpPr>
        <p:sp>
          <p:nvSpPr>
            <p:cNvPr id="14" name="Rectangle 13"/>
            <p:cNvSpPr/>
            <p:nvPr/>
          </p:nvSpPr>
          <p:spPr>
            <a:xfrm>
              <a:off x="1979712" y="2060848"/>
              <a:ext cx="2376264" cy="3672408"/>
            </a:xfrm>
            <a:prstGeom prst="rect">
              <a:avLst/>
            </a:prstGeom>
            <a:no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cxnSp>
          <p:nvCxnSpPr>
            <p:cNvPr id="15" name="Straight Connector 14"/>
            <p:cNvCxnSpPr/>
            <p:nvPr/>
          </p:nvCxnSpPr>
          <p:spPr>
            <a:xfrm>
              <a:off x="1979712" y="3213536"/>
              <a:ext cx="2376264" cy="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1979712" y="4580568"/>
              <a:ext cx="2376264" cy="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grpSp>
      <p:sp>
        <p:nvSpPr>
          <p:cNvPr id="22535" name="TextBox 16"/>
          <p:cNvSpPr txBox="1">
            <a:spLocks noChangeArrowheads="1"/>
          </p:cNvSpPr>
          <p:nvPr/>
        </p:nvSpPr>
        <p:spPr bwMode="auto">
          <a:xfrm>
            <a:off x="1053280" y="4510088"/>
            <a:ext cx="7037441" cy="430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sz="2200" dirty="0"/>
              <a:t>Measurements from an individual subject share a letter</a:t>
            </a:r>
          </a:p>
        </p:txBody>
      </p:sp>
      <p:sp>
        <p:nvSpPr>
          <p:cNvPr id="22536" name="TextBox 17"/>
          <p:cNvSpPr txBox="1">
            <a:spLocks noChangeArrowheads="1"/>
          </p:cNvSpPr>
          <p:nvPr/>
        </p:nvSpPr>
        <p:spPr bwMode="auto">
          <a:xfrm>
            <a:off x="2124075" y="1039813"/>
            <a:ext cx="2278063"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a:t>A  B  C  D  E  F G</a:t>
            </a:r>
          </a:p>
        </p:txBody>
      </p:sp>
      <p:sp>
        <p:nvSpPr>
          <p:cNvPr id="22537" name="TextBox 18"/>
          <p:cNvSpPr txBox="1">
            <a:spLocks noChangeArrowheads="1"/>
          </p:cNvSpPr>
          <p:nvPr/>
        </p:nvSpPr>
        <p:spPr bwMode="auto">
          <a:xfrm>
            <a:off x="2124075" y="2336800"/>
            <a:ext cx="212725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a:t>H  I  J  K  L  M  N</a:t>
            </a:r>
          </a:p>
        </p:txBody>
      </p:sp>
      <p:sp>
        <p:nvSpPr>
          <p:cNvPr id="22538" name="TextBox 19"/>
          <p:cNvSpPr txBox="1">
            <a:spLocks noChangeArrowheads="1"/>
          </p:cNvSpPr>
          <p:nvPr/>
        </p:nvSpPr>
        <p:spPr bwMode="auto">
          <a:xfrm>
            <a:off x="2195513" y="3560763"/>
            <a:ext cx="1966912"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a:t>O  P  Q  R  S  T </a:t>
            </a:r>
          </a:p>
        </p:txBody>
      </p:sp>
      <p:sp>
        <p:nvSpPr>
          <p:cNvPr id="22539" name="TextBox 20"/>
          <p:cNvSpPr txBox="1">
            <a:spLocks noChangeArrowheads="1"/>
          </p:cNvSpPr>
          <p:nvPr/>
        </p:nvSpPr>
        <p:spPr bwMode="auto">
          <a:xfrm>
            <a:off x="6221413" y="1039813"/>
            <a:ext cx="193675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a:t>A  B  C  D  E  F</a:t>
            </a:r>
          </a:p>
        </p:txBody>
      </p:sp>
      <p:sp>
        <p:nvSpPr>
          <p:cNvPr id="22540" name="TextBox 21"/>
          <p:cNvSpPr txBox="1">
            <a:spLocks noChangeArrowheads="1"/>
          </p:cNvSpPr>
          <p:nvPr/>
        </p:nvSpPr>
        <p:spPr bwMode="auto">
          <a:xfrm>
            <a:off x="6221413" y="2336800"/>
            <a:ext cx="193675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dirty="0"/>
              <a:t>A  B  C  D  E  F</a:t>
            </a:r>
          </a:p>
        </p:txBody>
      </p:sp>
      <p:sp>
        <p:nvSpPr>
          <p:cNvPr id="22541" name="TextBox 22"/>
          <p:cNvSpPr txBox="1">
            <a:spLocks noChangeArrowheads="1"/>
          </p:cNvSpPr>
          <p:nvPr/>
        </p:nvSpPr>
        <p:spPr bwMode="auto">
          <a:xfrm>
            <a:off x="6221413" y="3560763"/>
            <a:ext cx="193675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a:t>A  B  C  D  E  F</a:t>
            </a:r>
          </a:p>
        </p:txBody>
      </p:sp>
      <p:sp>
        <p:nvSpPr>
          <p:cNvPr id="21" name="TextBox 20"/>
          <p:cNvSpPr txBox="1"/>
          <p:nvPr/>
        </p:nvSpPr>
        <p:spPr>
          <a:xfrm>
            <a:off x="571500" y="4984750"/>
            <a:ext cx="8001001" cy="1631216"/>
          </a:xfrm>
          <a:prstGeom prst="rect">
            <a:avLst/>
          </a:prstGeom>
          <a:noFill/>
        </p:spPr>
        <p:txBody>
          <a:bodyPr wrap="square" rtlCol="0">
            <a:spAutoFit/>
          </a:bodyPr>
          <a:lstStyle/>
          <a:p>
            <a:pPr marL="342900" indent="-342900">
              <a:buAutoNum type="alphaLcParenR"/>
            </a:pPr>
            <a:r>
              <a:rPr lang="en-US" sz="2000" dirty="0">
                <a:latin typeface="Arial"/>
              </a:rPr>
              <a:t>Design 1 has potential for pseudo-replication</a:t>
            </a:r>
          </a:p>
          <a:p>
            <a:pPr marL="342900" indent="-342900">
              <a:buFontTx/>
              <a:buAutoNum type="alphaLcParenR"/>
            </a:pPr>
            <a:r>
              <a:rPr lang="en-US" sz="2000" dirty="0">
                <a:latin typeface="Arial"/>
              </a:rPr>
              <a:t>Design 2 has potential for pseudo-replication</a:t>
            </a:r>
          </a:p>
          <a:p>
            <a:pPr marL="342900" indent="-342900">
              <a:buFontTx/>
              <a:buAutoNum type="alphaLcParenR"/>
            </a:pPr>
            <a:r>
              <a:rPr lang="en-US" sz="2000" dirty="0">
                <a:latin typeface="Arial"/>
              </a:rPr>
              <a:t>Design 1  &amp; 2 have potential for pseudo-replication</a:t>
            </a:r>
          </a:p>
          <a:p>
            <a:pPr marL="342900" indent="-342900">
              <a:buFontTx/>
              <a:buAutoNum type="alphaLcParenR"/>
            </a:pPr>
            <a:r>
              <a:rPr lang="en-US" sz="2000" dirty="0">
                <a:latin typeface="Arial"/>
              </a:rPr>
              <a:t>Neither Design has potential for pseudo-replication (given the information provided)</a:t>
            </a:r>
          </a:p>
        </p:txBody>
      </p:sp>
    </p:spTree>
    <p:extLst>
      <p:ext uri="{BB962C8B-B14F-4D97-AF65-F5344CB8AC3E}">
        <p14:creationId xmlns:p14="http://schemas.microsoft.com/office/powerpoint/2010/main" val="6806326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extBox 6"/>
          <p:cNvSpPr txBox="1">
            <a:spLocks noChangeArrowheads="1"/>
          </p:cNvSpPr>
          <p:nvPr/>
        </p:nvSpPr>
        <p:spPr bwMode="auto">
          <a:xfrm>
            <a:off x="4775200" y="1762125"/>
            <a:ext cx="155892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dirty="0"/>
              <a:t>Treatment 1</a:t>
            </a:r>
          </a:p>
        </p:txBody>
      </p:sp>
      <p:sp>
        <p:nvSpPr>
          <p:cNvPr id="22532" name="TextBox 9"/>
          <p:cNvSpPr txBox="1">
            <a:spLocks noChangeArrowheads="1"/>
          </p:cNvSpPr>
          <p:nvPr/>
        </p:nvSpPr>
        <p:spPr bwMode="auto">
          <a:xfrm>
            <a:off x="4775200" y="3019425"/>
            <a:ext cx="155892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a:t>Treatment 2</a:t>
            </a:r>
          </a:p>
        </p:txBody>
      </p:sp>
      <p:sp>
        <p:nvSpPr>
          <p:cNvPr id="22533" name="TextBox 10"/>
          <p:cNvSpPr txBox="1">
            <a:spLocks noChangeArrowheads="1"/>
          </p:cNvSpPr>
          <p:nvPr/>
        </p:nvSpPr>
        <p:spPr bwMode="auto">
          <a:xfrm>
            <a:off x="4775200" y="4243388"/>
            <a:ext cx="155892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a:t>Treatment 3</a:t>
            </a:r>
          </a:p>
        </p:txBody>
      </p:sp>
      <p:sp>
        <p:nvSpPr>
          <p:cNvPr id="22535" name="TextBox 16"/>
          <p:cNvSpPr txBox="1">
            <a:spLocks noChangeArrowheads="1"/>
          </p:cNvSpPr>
          <p:nvPr/>
        </p:nvSpPr>
        <p:spPr bwMode="auto">
          <a:xfrm>
            <a:off x="386530" y="1633497"/>
            <a:ext cx="3618837" cy="7694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sz="2200" dirty="0"/>
              <a:t>How might we deal with the </a:t>
            </a:r>
          </a:p>
          <a:p>
            <a:pPr eaLnBrk="1" hangingPunct="1"/>
            <a:r>
              <a:rPr lang="en-US" sz="2200" dirty="0"/>
              <a:t>non-independence here?</a:t>
            </a:r>
          </a:p>
        </p:txBody>
      </p:sp>
      <p:grpSp>
        <p:nvGrpSpPr>
          <p:cNvPr id="21" name="Group 8"/>
          <p:cNvGrpSpPr>
            <a:grpSpLocks/>
          </p:cNvGrpSpPr>
          <p:nvPr/>
        </p:nvGrpSpPr>
        <p:grpSpPr bwMode="auto">
          <a:xfrm>
            <a:off x="6440488" y="1330325"/>
            <a:ext cx="2376487" cy="3671888"/>
            <a:chOff x="1979712" y="2060848"/>
            <a:chExt cx="2376264" cy="3672408"/>
          </a:xfrm>
        </p:grpSpPr>
        <p:sp>
          <p:nvSpPr>
            <p:cNvPr id="22" name="Rectangle 21"/>
            <p:cNvSpPr/>
            <p:nvPr/>
          </p:nvSpPr>
          <p:spPr>
            <a:xfrm>
              <a:off x="1979712" y="2060848"/>
              <a:ext cx="2376264" cy="3672408"/>
            </a:xfrm>
            <a:prstGeom prst="rect">
              <a:avLst/>
            </a:prstGeom>
            <a:no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cxnSp>
          <p:nvCxnSpPr>
            <p:cNvPr id="23" name="Straight Connector 22"/>
            <p:cNvCxnSpPr/>
            <p:nvPr/>
          </p:nvCxnSpPr>
          <p:spPr>
            <a:xfrm>
              <a:off x="1979712" y="3213536"/>
              <a:ext cx="2376264" cy="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979712" y="4580568"/>
              <a:ext cx="2376264" cy="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grpSp>
      <p:sp>
        <p:nvSpPr>
          <p:cNvPr id="25" name="TextBox 17"/>
          <p:cNvSpPr txBox="1">
            <a:spLocks noChangeArrowheads="1"/>
          </p:cNvSpPr>
          <p:nvPr/>
        </p:nvSpPr>
        <p:spPr bwMode="auto">
          <a:xfrm>
            <a:off x="6584950" y="1722438"/>
            <a:ext cx="193357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a:t>A  A  B  B  C  C</a:t>
            </a:r>
          </a:p>
        </p:txBody>
      </p:sp>
      <p:sp>
        <p:nvSpPr>
          <p:cNvPr id="26" name="TextBox 18"/>
          <p:cNvSpPr txBox="1">
            <a:spLocks noChangeArrowheads="1"/>
          </p:cNvSpPr>
          <p:nvPr/>
        </p:nvSpPr>
        <p:spPr bwMode="auto">
          <a:xfrm>
            <a:off x="6584950" y="3019425"/>
            <a:ext cx="1922463"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a:t>D  D  E  E  F  F</a:t>
            </a:r>
          </a:p>
        </p:txBody>
      </p:sp>
      <p:sp>
        <p:nvSpPr>
          <p:cNvPr id="27" name="TextBox 19"/>
          <p:cNvSpPr txBox="1">
            <a:spLocks noChangeArrowheads="1"/>
          </p:cNvSpPr>
          <p:nvPr/>
        </p:nvSpPr>
        <p:spPr bwMode="auto">
          <a:xfrm>
            <a:off x="6656388" y="4243388"/>
            <a:ext cx="180340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a:t>G  G  H  H  I  I</a:t>
            </a:r>
          </a:p>
        </p:txBody>
      </p:sp>
      <p:sp>
        <p:nvSpPr>
          <p:cNvPr id="28" name="TextBox 27"/>
          <p:cNvSpPr txBox="1"/>
          <p:nvPr/>
        </p:nvSpPr>
        <p:spPr>
          <a:xfrm>
            <a:off x="116655" y="2746375"/>
            <a:ext cx="4540250" cy="1631216"/>
          </a:xfrm>
          <a:prstGeom prst="rect">
            <a:avLst/>
          </a:prstGeom>
          <a:noFill/>
        </p:spPr>
        <p:txBody>
          <a:bodyPr wrap="square" rtlCol="0">
            <a:spAutoFit/>
          </a:bodyPr>
          <a:lstStyle/>
          <a:p>
            <a:pPr marL="342900" indent="-342900">
              <a:buAutoNum type="alphaLcParenR"/>
            </a:pPr>
            <a:r>
              <a:rPr lang="en-US" sz="2000" dirty="0">
                <a:latin typeface="Arial"/>
              </a:rPr>
              <a:t>Use averages (per letter)</a:t>
            </a:r>
          </a:p>
          <a:p>
            <a:pPr marL="342900" indent="-342900">
              <a:buFontTx/>
              <a:buAutoNum type="alphaLcParenR"/>
            </a:pPr>
            <a:r>
              <a:rPr lang="en-US" sz="2000" dirty="0">
                <a:latin typeface="Arial"/>
              </a:rPr>
              <a:t>Delete one data point per letter</a:t>
            </a:r>
          </a:p>
          <a:p>
            <a:pPr marL="342900" indent="-342900">
              <a:buFontTx/>
              <a:buAutoNum type="alphaLcParenR"/>
            </a:pPr>
            <a:r>
              <a:rPr lang="en-US" sz="2000" dirty="0">
                <a:latin typeface="Arial"/>
              </a:rPr>
              <a:t>Shuffle the data among treatments</a:t>
            </a:r>
          </a:p>
          <a:p>
            <a:pPr marL="342900" indent="-342900">
              <a:buFontTx/>
              <a:buAutoNum type="alphaLcParenR"/>
            </a:pPr>
            <a:r>
              <a:rPr lang="en-US" sz="2000" dirty="0">
                <a:latin typeface="Arial"/>
              </a:rPr>
              <a:t>Use a statistical model that </a:t>
            </a:r>
          </a:p>
          <a:p>
            <a:r>
              <a:rPr lang="en-US" sz="2000" dirty="0">
                <a:latin typeface="Arial"/>
              </a:rPr>
              <a:t>     accounts for non-independence</a:t>
            </a:r>
          </a:p>
        </p:txBody>
      </p:sp>
    </p:spTree>
    <p:extLst>
      <p:ext uri="{BB962C8B-B14F-4D97-AF65-F5344CB8AC3E}">
        <p14:creationId xmlns:p14="http://schemas.microsoft.com/office/powerpoint/2010/main" val="27350597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5" name="TextBox 16"/>
          <p:cNvSpPr txBox="1">
            <a:spLocks noChangeArrowheads="1"/>
          </p:cNvSpPr>
          <p:nvPr/>
        </p:nvSpPr>
        <p:spPr bwMode="auto">
          <a:xfrm>
            <a:off x="571500" y="3740647"/>
            <a:ext cx="8056851" cy="7694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sz="2200" dirty="0"/>
              <a:t>The results above are from an experiment involving 6 mice and </a:t>
            </a:r>
          </a:p>
          <a:p>
            <a:pPr eaLnBrk="1" hangingPunct="1"/>
            <a:r>
              <a:rPr lang="en-US" sz="2200" dirty="0"/>
              <a:t>3 treatments.  Do the results indicate pseudo-replication?</a:t>
            </a:r>
          </a:p>
        </p:txBody>
      </p:sp>
      <p:sp>
        <p:nvSpPr>
          <p:cNvPr id="21" name="TextBox 20"/>
          <p:cNvSpPr txBox="1"/>
          <p:nvPr/>
        </p:nvSpPr>
        <p:spPr>
          <a:xfrm>
            <a:off x="1045696" y="5016500"/>
            <a:ext cx="7052609" cy="1200328"/>
          </a:xfrm>
          <a:prstGeom prst="rect">
            <a:avLst/>
          </a:prstGeom>
          <a:noFill/>
        </p:spPr>
        <p:txBody>
          <a:bodyPr wrap="square" rtlCol="0">
            <a:spAutoFit/>
          </a:bodyPr>
          <a:lstStyle/>
          <a:p>
            <a:pPr marL="342900" indent="-342900">
              <a:buAutoNum type="alphaLcParenR"/>
            </a:pPr>
            <a:r>
              <a:rPr lang="en-US" sz="2400" dirty="0">
                <a:latin typeface="Arial"/>
              </a:rPr>
              <a:t>Yes</a:t>
            </a:r>
          </a:p>
          <a:p>
            <a:pPr marL="342900" indent="-342900">
              <a:buFontTx/>
              <a:buAutoNum type="alphaLcParenR"/>
            </a:pPr>
            <a:r>
              <a:rPr lang="en-US" sz="2400" dirty="0">
                <a:latin typeface="Arial"/>
              </a:rPr>
              <a:t>No</a:t>
            </a:r>
          </a:p>
          <a:p>
            <a:pPr marL="342900" indent="-342900">
              <a:buFontTx/>
              <a:buAutoNum type="alphaLcParenR"/>
            </a:pPr>
            <a:r>
              <a:rPr lang="en-US" sz="2400" dirty="0">
                <a:latin typeface="Arial"/>
              </a:rPr>
              <a:t>Impossible to say from the information provided</a:t>
            </a:r>
          </a:p>
        </p:txBody>
      </p:sp>
      <p:pic>
        <p:nvPicPr>
          <p:cNvPr id="3" name="Picture 2" descr="Screen Shot 2020-10-13 at 7.21.17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3109" y="727075"/>
            <a:ext cx="7357782" cy="2400300"/>
          </a:xfrm>
          <a:prstGeom prst="rect">
            <a:avLst/>
          </a:prstGeom>
        </p:spPr>
      </p:pic>
    </p:spTree>
    <p:extLst>
      <p:ext uri="{BB962C8B-B14F-4D97-AF65-F5344CB8AC3E}">
        <p14:creationId xmlns:p14="http://schemas.microsoft.com/office/powerpoint/2010/main" val="39821829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65125" y="4587875"/>
            <a:ext cx="8413750" cy="1754327"/>
          </a:xfrm>
          <a:prstGeom prst="rect">
            <a:avLst/>
          </a:prstGeom>
          <a:noFill/>
        </p:spPr>
        <p:txBody>
          <a:bodyPr wrap="square" rtlCol="0">
            <a:spAutoFit/>
          </a:bodyPr>
          <a:lstStyle/>
          <a:p>
            <a:r>
              <a:rPr lang="en-US" dirty="0">
                <a:latin typeface="Arial"/>
              </a:rPr>
              <a:t>What transformation might be useful to remedy the unequal variance seen here?</a:t>
            </a:r>
          </a:p>
          <a:p>
            <a:endParaRPr lang="en-US" dirty="0">
              <a:latin typeface="Arial"/>
            </a:endParaRPr>
          </a:p>
          <a:p>
            <a:pPr marL="342900" indent="-342900">
              <a:buAutoNum type="alphaLcParenR"/>
            </a:pPr>
            <a:r>
              <a:rPr lang="en-US" dirty="0">
                <a:latin typeface="Arial"/>
              </a:rPr>
              <a:t>Arcsine square-root</a:t>
            </a:r>
          </a:p>
          <a:p>
            <a:pPr marL="342900" indent="-342900">
              <a:buAutoNum type="alphaLcParenR"/>
            </a:pPr>
            <a:r>
              <a:rPr lang="en-US" dirty="0">
                <a:latin typeface="Arial"/>
              </a:rPr>
              <a:t>Square-root</a:t>
            </a:r>
          </a:p>
          <a:p>
            <a:pPr marL="342900" indent="-342900">
              <a:buAutoNum type="alphaLcParenR"/>
            </a:pPr>
            <a:r>
              <a:rPr lang="en-US" dirty="0">
                <a:latin typeface="Arial"/>
              </a:rPr>
              <a:t>Log</a:t>
            </a:r>
          </a:p>
          <a:p>
            <a:pPr marL="342900" indent="-342900">
              <a:buAutoNum type="alphaLcParenR"/>
            </a:pPr>
            <a:r>
              <a:rPr lang="en-US" dirty="0">
                <a:latin typeface="Arial"/>
              </a:rPr>
              <a:t>Add 10</a:t>
            </a:r>
          </a:p>
        </p:txBody>
      </p:sp>
      <p:pic>
        <p:nvPicPr>
          <p:cNvPr id="2" name="Picture 1"/>
          <p:cNvPicPr>
            <a:picLocks noChangeAspect="1"/>
          </p:cNvPicPr>
          <p:nvPr/>
        </p:nvPicPr>
        <p:blipFill>
          <a:blip r:embed="rId3"/>
          <a:stretch>
            <a:fillRect/>
          </a:stretch>
        </p:blipFill>
        <p:spPr>
          <a:xfrm>
            <a:off x="1092200" y="31750"/>
            <a:ext cx="6959600" cy="4501175"/>
          </a:xfrm>
          <a:prstGeom prst="rect">
            <a:avLst/>
          </a:prstGeom>
        </p:spPr>
      </p:pic>
    </p:spTree>
    <p:extLst>
      <p:ext uri="{BB962C8B-B14F-4D97-AF65-F5344CB8AC3E}">
        <p14:creationId xmlns:p14="http://schemas.microsoft.com/office/powerpoint/2010/main" val="37728345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65125" y="3825875"/>
            <a:ext cx="8413750" cy="2862323"/>
          </a:xfrm>
          <a:prstGeom prst="rect">
            <a:avLst/>
          </a:prstGeom>
          <a:noFill/>
        </p:spPr>
        <p:txBody>
          <a:bodyPr wrap="square" rtlCol="0">
            <a:spAutoFit/>
          </a:bodyPr>
          <a:lstStyle/>
          <a:p>
            <a:r>
              <a:rPr lang="en-US" dirty="0">
                <a:latin typeface="Arial"/>
              </a:rPr>
              <a:t>How is this output useful?</a:t>
            </a:r>
          </a:p>
          <a:p>
            <a:endParaRPr lang="en-US" dirty="0">
              <a:latin typeface="Arial"/>
            </a:endParaRPr>
          </a:p>
          <a:p>
            <a:pPr marL="342900" indent="-342900">
              <a:buAutoNum type="alphaLcParenR"/>
            </a:pPr>
            <a:r>
              <a:rPr lang="en-US" dirty="0">
                <a:latin typeface="Arial"/>
              </a:rPr>
              <a:t>The output indicates whether the residual meet the assumptions of the model</a:t>
            </a:r>
          </a:p>
          <a:p>
            <a:pPr marL="342900" indent="-342900">
              <a:buAutoNum type="alphaLcParenR"/>
            </a:pPr>
            <a:r>
              <a:rPr lang="en-US" dirty="0">
                <a:latin typeface="Arial"/>
              </a:rPr>
              <a:t>It provides estimates of effect size with their 95% CI’s; this helps to interpret a plausible range of sizes of effects.</a:t>
            </a:r>
          </a:p>
          <a:p>
            <a:pPr marL="342900" indent="-342900">
              <a:buAutoNum type="alphaLcParenR"/>
            </a:pPr>
            <a:r>
              <a:rPr lang="en-US" dirty="0">
                <a:latin typeface="Arial"/>
              </a:rPr>
              <a:t>It provides a measure of effect size and SE for the effect size; the effect size helps to understand the size of a change in a biological trait; the SE can be useful for future meta-analyses that might include our data.</a:t>
            </a:r>
          </a:p>
          <a:p>
            <a:pPr marL="342900" indent="-342900">
              <a:buAutoNum type="alphaLcParenR"/>
            </a:pPr>
            <a:r>
              <a:rPr lang="en-US" dirty="0">
                <a:latin typeface="Arial"/>
              </a:rPr>
              <a:t>It indicates (marginal) means for each treatment, along with their SE and 95% CI’s; this helps to describe the data.</a:t>
            </a:r>
          </a:p>
        </p:txBody>
      </p:sp>
      <p:pic>
        <p:nvPicPr>
          <p:cNvPr id="4" name="Picture 3" descr="Screen Shot 2020-10-13 at 7.40.42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03839" y="777874"/>
            <a:ext cx="6736323" cy="2841625"/>
          </a:xfrm>
          <a:prstGeom prst="rect">
            <a:avLst/>
          </a:prstGeom>
        </p:spPr>
      </p:pic>
    </p:spTree>
    <p:extLst>
      <p:ext uri="{BB962C8B-B14F-4D97-AF65-F5344CB8AC3E}">
        <p14:creationId xmlns:p14="http://schemas.microsoft.com/office/powerpoint/2010/main" val="3891059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746250" y="4064000"/>
            <a:ext cx="5651500" cy="1754327"/>
          </a:xfrm>
          <a:prstGeom prst="rect">
            <a:avLst/>
          </a:prstGeom>
          <a:noFill/>
        </p:spPr>
        <p:txBody>
          <a:bodyPr wrap="square" rtlCol="0">
            <a:spAutoFit/>
          </a:bodyPr>
          <a:lstStyle/>
          <a:p>
            <a:r>
              <a:rPr lang="en-US" dirty="0">
                <a:latin typeface="Arial"/>
              </a:rPr>
              <a:t>On which scale are these results reported?</a:t>
            </a:r>
          </a:p>
          <a:p>
            <a:endParaRPr lang="en-US" dirty="0">
              <a:latin typeface="Arial"/>
            </a:endParaRPr>
          </a:p>
          <a:p>
            <a:pPr marL="342900" indent="-342900">
              <a:buAutoNum type="alphaLcParenR"/>
            </a:pPr>
            <a:r>
              <a:rPr lang="en-US" dirty="0">
                <a:latin typeface="Arial"/>
              </a:rPr>
              <a:t>Square-root scale</a:t>
            </a:r>
          </a:p>
          <a:p>
            <a:pPr marL="342900" indent="-342900">
              <a:buAutoNum type="alphaLcParenR"/>
            </a:pPr>
            <a:r>
              <a:rPr lang="en-US" dirty="0">
                <a:latin typeface="Arial"/>
              </a:rPr>
              <a:t>Log scale</a:t>
            </a:r>
          </a:p>
          <a:p>
            <a:pPr marL="342900" indent="-342900">
              <a:buAutoNum type="alphaLcParenR"/>
            </a:pPr>
            <a:r>
              <a:rPr lang="en-US" dirty="0">
                <a:latin typeface="Arial"/>
              </a:rPr>
              <a:t>Original (‘response’) scale</a:t>
            </a:r>
          </a:p>
          <a:p>
            <a:pPr marL="342900" indent="-342900">
              <a:buAutoNum type="alphaLcParenR"/>
            </a:pPr>
            <a:r>
              <a:rPr lang="en-US" dirty="0">
                <a:latin typeface="Arial"/>
              </a:rPr>
              <a:t>Impossible to know from the information provided</a:t>
            </a:r>
          </a:p>
        </p:txBody>
      </p:sp>
      <p:pic>
        <p:nvPicPr>
          <p:cNvPr id="4" name="Picture 3" descr="Screen Shot 2020-10-13 at 7.40.42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03839" y="777874"/>
            <a:ext cx="6736323" cy="2841625"/>
          </a:xfrm>
          <a:prstGeom prst="rect">
            <a:avLst/>
          </a:prstGeom>
        </p:spPr>
      </p:pic>
    </p:spTree>
    <p:extLst>
      <p:ext uri="{BB962C8B-B14F-4D97-AF65-F5344CB8AC3E}">
        <p14:creationId xmlns:p14="http://schemas.microsoft.com/office/powerpoint/2010/main" val="1721991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81063" y="1206500"/>
            <a:ext cx="7381875" cy="3785652"/>
          </a:xfrm>
          <a:prstGeom prst="rect">
            <a:avLst/>
          </a:prstGeom>
          <a:noFill/>
        </p:spPr>
        <p:txBody>
          <a:bodyPr wrap="square" rtlCol="0">
            <a:spAutoFit/>
          </a:bodyPr>
          <a:lstStyle/>
          <a:p>
            <a:r>
              <a:rPr lang="en-US" sz="2000" dirty="0">
                <a:latin typeface="Arial"/>
              </a:rPr>
              <a:t>Place these assumptions in order of decreasing importance:</a:t>
            </a:r>
          </a:p>
          <a:p>
            <a:pPr marL="400050" indent="-400050">
              <a:buAutoNum type="romanLcParenR"/>
            </a:pPr>
            <a:r>
              <a:rPr lang="en-US" sz="2000" dirty="0">
                <a:latin typeface="Arial"/>
              </a:rPr>
              <a:t> The data are independent</a:t>
            </a:r>
          </a:p>
          <a:p>
            <a:pPr marL="400050" indent="-400050">
              <a:buAutoNum type="romanLcParenR" startAt="2"/>
            </a:pPr>
            <a:r>
              <a:rPr lang="en-US" sz="2000" dirty="0">
                <a:latin typeface="Arial"/>
              </a:rPr>
              <a:t> Homogeneity of variance</a:t>
            </a:r>
          </a:p>
          <a:p>
            <a:pPr marL="400050" indent="-400050">
              <a:buAutoNum type="romanLcParenR" startAt="2"/>
            </a:pPr>
            <a:r>
              <a:rPr lang="en-US" sz="2000" dirty="0">
                <a:latin typeface="Arial"/>
              </a:rPr>
              <a:t> Data were selected randomly from the population of interest</a:t>
            </a:r>
          </a:p>
          <a:p>
            <a:r>
              <a:rPr lang="en-US" sz="2000" dirty="0">
                <a:latin typeface="Arial"/>
              </a:rPr>
              <a:t>iv)   The residuals are normally distributed</a:t>
            </a:r>
          </a:p>
          <a:p>
            <a:pPr marL="342900" indent="-342900">
              <a:buAutoNum type="alphaLcParenR"/>
            </a:pPr>
            <a:endParaRPr lang="en-US" sz="2000" dirty="0">
              <a:latin typeface="Arial"/>
            </a:endParaRPr>
          </a:p>
          <a:p>
            <a:pPr marL="342900" indent="-342900">
              <a:buAutoNum type="alphaLcParenR"/>
            </a:pPr>
            <a:r>
              <a:rPr lang="en-US" sz="2000" dirty="0">
                <a:latin typeface="Arial"/>
              </a:rPr>
              <a:t>iii, </a:t>
            </a:r>
            <a:r>
              <a:rPr lang="en-US" sz="2000" dirty="0" err="1">
                <a:latin typeface="Arial"/>
              </a:rPr>
              <a:t>i</a:t>
            </a:r>
            <a:r>
              <a:rPr lang="en-US" sz="2000" dirty="0">
                <a:latin typeface="Arial"/>
              </a:rPr>
              <a:t>, ii, iv</a:t>
            </a:r>
          </a:p>
          <a:p>
            <a:pPr marL="342900" indent="-342900">
              <a:buAutoNum type="alphaLcParenR"/>
            </a:pPr>
            <a:r>
              <a:rPr lang="en-US" sz="2000" dirty="0">
                <a:latin typeface="Arial"/>
              </a:rPr>
              <a:t>iv, ii, </a:t>
            </a:r>
            <a:r>
              <a:rPr lang="en-US" sz="2000" dirty="0" err="1">
                <a:latin typeface="Arial"/>
              </a:rPr>
              <a:t>i</a:t>
            </a:r>
            <a:r>
              <a:rPr lang="en-US" sz="2000" dirty="0">
                <a:latin typeface="Arial"/>
              </a:rPr>
              <a:t>, iii </a:t>
            </a:r>
          </a:p>
          <a:p>
            <a:pPr marL="342900" indent="-342900">
              <a:buAutoNum type="alphaLcParenR"/>
            </a:pPr>
            <a:r>
              <a:rPr lang="en-US" sz="2000" dirty="0">
                <a:latin typeface="Arial"/>
              </a:rPr>
              <a:t>iii, ii, </a:t>
            </a:r>
            <a:r>
              <a:rPr lang="en-US" sz="2000" dirty="0" err="1">
                <a:latin typeface="Arial"/>
              </a:rPr>
              <a:t>i</a:t>
            </a:r>
            <a:r>
              <a:rPr lang="en-US" sz="2000" dirty="0">
                <a:latin typeface="Arial"/>
              </a:rPr>
              <a:t>, iv</a:t>
            </a:r>
          </a:p>
          <a:p>
            <a:pPr marL="342900" indent="-342900">
              <a:buAutoNum type="alphaLcParenR"/>
            </a:pPr>
            <a:r>
              <a:rPr lang="en-US" sz="2000" dirty="0">
                <a:latin typeface="Arial"/>
              </a:rPr>
              <a:t>ii, iii, iv, </a:t>
            </a:r>
            <a:r>
              <a:rPr lang="en-US" sz="2000" dirty="0" err="1">
                <a:latin typeface="Arial"/>
              </a:rPr>
              <a:t>i</a:t>
            </a:r>
            <a:endParaRPr lang="en-US" sz="2000" dirty="0">
              <a:latin typeface="Arial"/>
            </a:endParaRPr>
          </a:p>
          <a:p>
            <a:pPr marL="342900" indent="-342900">
              <a:buAutoNum type="alphaLcParenR"/>
            </a:pPr>
            <a:endParaRPr lang="en-US" sz="2000" dirty="0">
              <a:latin typeface="Arial"/>
            </a:endParaRPr>
          </a:p>
          <a:p>
            <a:pPr marL="342900" indent="-342900">
              <a:buAutoNum type="alphaLcParenR"/>
            </a:pPr>
            <a:endParaRPr lang="en-US" sz="2000" dirty="0">
              <a:latin typeface="Arial"/>
            </a:endParaRPr>
          </a:p>
        </p:txBody>
      </p:sp>
    </p:spTree>
    <p:extLst>
      <p:ext uri="{BB962C8B-B14F-4D97-AF65-F5344CB8AC3E}">
        <p14:creationId xmlns:p14="http://schemas.microsoft.com/office/powerpoint/2010/main" val="20210158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12750" y="3873500"/>
            <a:ext cx="8461375" cy="2031325"/>
          </a:xfrm>
          <a:prstGeom prst="rect">
            <a:avLst/>
          </a:prstGeom>
          <a:noFill/>
        </p:spPr>
        <p:txBody>
          <a:bodyPr wrap="square" rtlCol="0">
            <a:spAutoFit/>
          </a:bodyPr>
          <a:lstStyle/>
          <a:p>
            <a:r>
              <a:rPr lang="en-US" dirty="0">
                <a:latin typeface="Arial"/>
              </a:rPr>
              <a:t>On what scale are the above results reported?  And, what do we need to be careful of when interpreting these results?</a:t>
            </a:r>
          </a:p>
          <a:p>
            <a:endParaRPr lang="en-US" dirty="0">
              <a:latin typeface="Arial"/>
            </a:endParaRPr>
          </a:p>
          <a:p>
            <a:pPr marL="342900" indent="-342900">
              <a:buAutoNum type="alphaLcParenR"/>
            </a:pPr>
            <a:r>
              <a:rPr lang="en-US" dirty="0">
                <a:latin typeface="Arial"/>
              </a:rPr>
              <a:t>Original data scale; means are generalized means, not arithmetic means</a:t>
            </a:r>
          </a:p>
          <a:p>
            <a:pPr marL="342900" indent="-342900">
              <a:buAutoNum type="alphaLcParenR"/>
            </a:pPr>
            <a:r>
              <a:rPr lang="en-US" dirty="0">
                <a:latin typeface="Arial"/>
              </a:rPr>
              <a:t>Log scale; means are generalized means, not arithmetic means</a:t>
            </a:r>
          </a:p>
          <a:p>
            <a:pPr marL="342900" indent="-342900">
              <a:buAutoNum type="alphaLcParenR"/>
            </a:pPr>
            <a:r>
              <a:rPr lang="en-US" dirty="0">
                <a:latin typeface="Arial"/>
              </a:rPr>
              <a:t>Original scale; means are on arithmetic scale, not generalized</a:t>
            </a:r>
          </a:p>
          <a:p>
            <a:pPr marL="342900" indent="-342900">
              <a:buAutoNum type="alphaLcParenR"/>
            </a:pPr>
            <a:r>
              <a:rPr lang="en-US" dirty="0">
                <a:latin typeface="Arial"/>
              </a:rPr>
              <a:t>Log scale; must back-transform in order to facilitate interpretation</a:t>
            </a:r>
          </a:p>
        </p:txBody>
      </p:sp>
      <p:pic>
        <p:nvPicPr>
          <p:cNvPr id="2" name="Picture 1" descr="Screen Shot 2020-10-13 at 7.55.26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3639" y="549275"/>
            <a:ext cx="7056722" cy="2578100"/>
          </a:xfrm>
          <a:prstGeom prst="rect">
            <a:avLst/>
          </a:prstGeom>
        </p:spPr>
      </p:pic>
    </p:spTree>
    <p:extLst>
      <p:ext uri="{BB962C8B-B14F-4D97-AF65-F5344CB8AC3E}">
        <p14:creationId xmlns:p14="http://schemas.microsoft.com/office/powerpoint/2010/main" val="1345911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65125" y="3476625"/>
            <a:ext cx="8413750" cy="2862322"/>
          </a:xfrm>
          <a:prstGeom prst="rect">
            <a:avLst/>
          </a:prstGeom>
          <a:noFill/>
        </p:spPr>
        <p:txBody>
          <a:bodyPr wrap="square" rtlCol="0">
            <a:spAutoFit/>
          </a:bodyPr>
          <a:lstStyle/>
          <a:p>
            <a:r>
              <a:rPr lang="en-US" dirty="0">
                <a:latin typeface="Arial"/>
              </a:rPr>
              <a:t>How is this output useful?</a:t>
            </a:r>
          </a:p>
          <a:p>
            <a:endParaRPr lang="en-US" dirty="0">
              <a:latin typeface="Arial"/>
            </a:endParaRPr>
          </a:p>
          <a:p>
            <a:pPr marL="342900" indent="-342900">
              <a:buAutoNum type="alphaLcParenR"/>
            </a:pPr>
            <a:r>
              <a:rPr lang="en-US" dirty="0">
                <a:latin typeface="Arial"/>
              </a:rPr>
              <a:t>The output indicates whether the residual meet the assumptions of the model</a:t>
            </a:r>
          </a:p>
          <a:p>
            <a:pPr marL="342900" indent="-342900">
              <a:buAutoNum type="alphaLcParenR"/>
            </a:pPr>
            <a:r>
              <a:rPr lang="en-US" dirty="0">
                <a:latin typeface="Arial"/>
              </a:rPr>
              <a:t>It provides estimates of effect size with their 95% CI’s; this helps to interpret a plausible range of sizes of effects.</a:t>
            </a:r>
          </a:p>
          <a:p>
            <a:pPr marL="342900" indent="-342900">
              <a:buAutoNum type="alphaLcParenR"/>
            </a:pPr>
            <a:r>
              <a:rPr lang="en-US" dirty="0">
                <a:latin typeface="Arial"/>
              </a:rPr>
              <a:t>It provides a test of whether pairs of treatment means differ</a:t>
            </a:r>
          </a:p>
          <a:p>
            <a:pPr marL="342900" indent="-342900">
              <a:buAutoNum type="alphaLcParenR"/>
            </a:pPr>
            <a:r>
              <a:rPr lang="en-US" dirty="0">
                <a:latin typeface="Arial"/>
              </a:rPr>
              <a:t>It provides a measure of effect size (with SE for each effect size); the effect size helps to understand the size of a change in a biological trait.</a:t>
            </a:r>
          </a:p>
          <a:p>
            <a:pPr marL="342900" indent="-342900">
              <a:buAutoNum type="alphaLcParenR"/>
            </a:pPr>
            <a:r>
              <a:rPr lang="en-US" dirty="0">
                <a:latin typeface="Arial"/>
              </a:rPr>
              <a:t>It indicates (marginal) means for each treatment, along with their SE and 95% CI’s; this helps to describe the data.</a:t>
            </a:r>
          </a:p>
        </p:txBody>
      </p:sp>
      <p:pic>
        <p:nvPicPr>
          <p:cNvPr id="3" name="Picture 2" descr="Screen Shot 2020-10-13 at 9.49.07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6023" y="996949"/>
            <a:ext cx="8071955" cy="2447925"/>
          </a:xfrm>
          <a:prstGeom prst="rect">
            <a:avLst/>
          </a:prstGeom>
        </p:spPr>
      </p:pic>
    </p:spTree>
    <p:extLst>
      <p:ext uri="{BB962C8B-B14F-4D97-AF65-F5344CB8AC3E}">
        <p14:creationId xmlns:p14="http://schemas.microsoft.com/office/powerpoint/2010/main" val="2575549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12750" y="3873500"/>
            <a:ext cx="8461375" cy="2031325"/>
          </a:xfrm>
          <a:prstGeom prst="rect">
            <a:avLst/>
          </a:prstGeom>
          <a:noFill/>
        </p:spPr>
        <p:txBody>
          <a:bodyPr wrap="square" rtlCol="0">
            <a:spAutoFit/>
          </a:bodyPr>
          <a:lstStyle/>
          <a:p>
            <a:r>
              <a:rPr lang="en-US" dirty="0">
                <a:latin typeface="Arial"/>
              </a:rPr>
              <a:t>The ‘contrast’, above, is expressed as a ratio.  If the mean values (A, B or C) differ from one another, the ratio:</a:t>
            </a:r>
          </a:p>
          <a:p>
            <a:endParaRPr lang="en-US" dirty="0">
              <a:latin typeface="Arial"/>
            </a:endParaRPr>
          </a:p>
          <a:p>
            <a:pPr marL="342900" indent="-342900">
              <a:buAutoNum type="alphaLcParenR"/>
            </a:pPr>
            <a:r>
              <a:rPr lang="en-US" dirty="0">
                <a:latin typeface="Arial"/>
              </a:rPr>
              <a:t>Will be less than 10</a:t>
            </a:r>
          </a:p>
          <a:p>
            <a:pPr marL="342900" indent="-342900">
              <a:buAutoNum type="alphaLcParenR"/>
            </a:pPr>
            <a:r>
              <a:rPr lang="en-US" dirty="0">
                <a:latin typeface="Arial"/>
              </a:rPr>
              <a:t>Will be greater than 0</a:t>
            </a:r>
          </a:p>
          <a:p>
            <a:pPr marL="342900" indent="-342900">
              <a:buAutoNum type="alphaLcParenR"/>
            </a:pPr>
            <a:r>
              <a:rPr lang="en-US" dirty="0">
                <a:latin typeface="Arial"/>
              </a:rPr>
              <a:t>Will be greater than 1</a:t>
            </a:r>
          </a:p>
          <a:p>
            <a:pPr marL="342900" indent="-342900">
              <a:buAutoNum type="alphaLcParenR"/>
            </a:pPr>
            <a:r>
              <a:rPr lang="en-US" dirty="0">
                <a:latin typeface="Arial"/>
              </a:rPr>
              <a:t>Will differ from 1</a:t>
            </a:r>
          </a:p>
        </p:txBody>
      </p:sp>
      <p:pic>
        <p:nvPicPr>
          <p:cNvPr id="3" name="Picture 2" descr="Screen Shot 2020-10-13 at 9.52.04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500" y="904723"/>
            <a:ext cx="8255000" cy="2699054"/>
          </a:xfrm>
          <a:prstGeom prst="rect">
            <a:avLst/>
          </a:prstGeom>
        </p:spPr>
      </p:pic>
    </p:spTree>
    <p:extLst>
      <p:ext uri="{BB962C8B-B14F-4D97-AF65-F5344CB8AC3E}">
        <p14:creationId xmlns:p14="http://schemas.microsoft.com/office/powerpoint/2010/main" val="33950166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65125" y="3476625"/>
            <a:ext cx="8413750" cy="2308324"/>
          </a:xfrm>
          <a:prstGeom prst="rect">
            <a:avLst/>
          </a:prstGeom>
          <a:noFill/>
        </p:spPr>
        <p:txBody>
          <a:bodyPr wrap="square" rtlCol="0">
            <a:spAutoFit/>
          </a:bodyPr>
          <a:lstStyle/>
          <a:p>
            <a:r>
              <a:rPr lang="en-US" dirty="0">
                <a:latin typeface="Arial"/>
              </a:rPr>
              <a:t>How is this output useful?</a:t>
            </a:r>
          </a:p>
          <a:p>
            <a:endParaRPr lang="en-US" dirty="0">
              <a:latin typeface="Arial"/>
            </a:endParaRPr>
          </a:p>
          <a:p>
            <a:pPr marL="342900" indent="-342900">
              <a:buAutoNum type="alphaLcParenR"/>
            </a:pPr>
            <a:r>
              <a:rPr lang="en-US" dirty="0">
                <a:latin typeface="Arial"/>
              </a:rPr>
              <a:t>The output indicates whether the residual meet the assumptions of the model</a:t>
            </a:r>
          </a:p>
          <a:p>
            <a:pPr marL="342900" indent="-342900">
              <a:buAutoNum type="alphaLcParenR"/>
            </a:pPr>
            <a:r>
              <a:rPr lang="en-US" dirty="0">
                <a:latin typeface="Arial"/>
              </a:rPr>
              <a:t>It provides estimates of effect size with their 95% CI’s; this helps to interpret a plausible range of sizes of effects.</a:t>
            </a:r>
          </a:p>
          <a:p>
            <a:pPr marL="342900" indent="-342900">
              <a:buAutoNum type="alphaLcParenR"/>
            </a:pPr>
            <a:r>
              <a:rPr lang="en-US" dirty="0">
                <a:latin typeface="Arial"/>
              </a:rPr>
              <a:t>It provides a test of whether pairs of treatment means differ.</a:t>
            </a:r>
          </a:p>
          <a:p>
            <a:pPr marL="342900" indent="-342900">
              <a:buAutoNum type="alphaLcParenR"/>
            </a:pPr>
            <a:r>
              <a:rPr lang="en-US" dirty="0">
                <a:latin typeface="Arial"/>
              </a:rPr>
              <a:t>It indicates (marginal) means for each treatment, along with their SE and 95% CI’s; this helps to describe the data.</a:t>
            </a:r>
          </a:p>
        </p:txBody>
      </p:sp>
      <p:pic>
        <p:nvPicPr>
          <p:cNvPr id="2" name="Picture 1" descr="Screen Shot 2020-10-13 at 10.00.0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1013" y="460228"/>
            <a:ext cx="8181975" cy="2873522"/>
          </a:xfrm>
          <a:prstGeom prst="rect">
            <a:avLst/>
          </a:prstGeom>
        </p:spPr>
      </p:pic>
    </p:spTree>
    <p:extLst>
      <p:ext uri="{BB962C8B-B14F-4D97-AF65-F5344CB8AC3E}">
        <p14:creationId xmlns:p14="http://schemas.microsoft.com/office/powerpoint/2010/main" val="34711739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850900" y="0"/>
            <a:ext cx="7442200" cy="4813300"/>
          </a:xfrm>
          <a:prstGeom prst="rect">
            <a:avLst/>
          </a:prstGeom>
        </p:spPr>
      </p:pic>
      <p:sp>
        <p:nvSpPr>
          <p:cNvPr id="5" name="TextBox 4"/>
          <p:cNvSpPr txBox="1"/>
          <p:nvPr/>
        </p:nvSpPr>
        <p:spPr>
          <a:xfrm>
            <a:off x="412750" y="4286250"/>
            <a:ext cx="8461375" cy="2031325"/>
          </a:xfrm>
          <a:prstGeom prst="rect">
            <a:avLst/>
          </a:prstGeom>
          <a:noFill/>
        </p:spPr>
        <p:txBody>
          <a:bodyPr wrap="square" rtlCol="0">
            <a:spAutoFit/>
          </a:bodyPr>
          <a:lstStyle/>
          <a:p>
            <a:r>
              <a:rPr lang="en-US" dirty="0">
                <a:latin typeface="Arial"/>
              </a:rPr>
              <a:t>The figure above includes an ‘outlier’. When analyzing these data, we should:</a:t>
            </a:r>
          </a:p>
          <a:p>
            <a:endParaRPr lang="en-US" dirty="0">
              <a:latin typeface="Arial"/>
            </a:endParaRPr>
          </a:p>
          <a:p>
            <a:pPr marL="342900" indent="-342900">
              <a:buAutoNum type="alphaLcParenR"/>
            </a:pPr>
            <a:r>
              <a:rPr lang="en-US" dirty="0">
                <a:latin typeface="Arial"/>
              </a:rPr>
              <a:t>Keep the outlier because it is a ‘real’ data point</a:t>
            </a:r>
          </a:p>
          <a:p>
            <a:pPr marL="342900" indent="-342900">
              <a:buAutoNum type="alphaLcParenR"/>
            </a:pPr>
            <a:r>
              <a:rPr lang="en-US" dirty="0">
                <a:latin typeface="Arial"/>
              </a:rPr>
              <a:t>Check whether the outlier is the result of an error in the experiment; if so, delete it</a:t>
            </a:r>
          </a:p>
          <a:p>
            <a:pPr marL="342900" indent="-342900">
              <a:buAutoNum type="alphaLcParenR"/>
            </a:pPr>
            <a:r>
              <a:rPr lang="en-US" dirty="0">
                <a:latin typeface="Arial"/>
              </a:rPr>
              <a:t>Omit the outlier because it will likely affect the results</a:t>
            </a:r>
          </a:p>
          <a:p>
            <a:pPr marL="342900" indent="-342900">
              <a:buAutoNum type="alphaLcParenR"/>
            </a:pPr>
            <a:r>
              <a:rPr lang="en-US" dirty="0">
                <a:latin typeface="Arial"/>
              </a:rPr>
              <a:t>All of the above</a:t>
            </a:r>
          </a:p>
        </p:txBody>
      </p:sp>
    </p:spTree>
    <p:extLst>
      <p:ext uri="{BB962C8B-B14F-4D97-AF65-F5344CB8AC3E}">
        <p14:creationId xmlns:p14="http://schemas.microsoft.com/office/powerpoint/2010/main" val="17769165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30250" y="2333625"/>
            <a:ext cx="7683500" cy="2554545"/>
          </a:xfrm>
          <a:prstGeom prst="rect">
            <a:avLst/>
          </a:prstGeom>
          <a:noFill/>
        </p:spPr>
        <p:txBody>
          <a:bodyPr wrap="square" rtlCol="0">
            <a:spAutoFit/>
          </a:bodyPr>
          <a:lstStyle/>
          <a:p>
            <a:r>
              <a:rPr lang="en-US" sz="2000" dirty="0">
                <a:latin typeface="Arial"/>
              </a:rPr>
              <a:t>What do we do if our data violate an assumption in a serious way and transformation does not fix the problem?</a:t>
            </a:r>
          </a:p>
          <a:p>
            <a:pPr marL="342900" indent="-342900">
              <a:buAutoNum type="alphaLcParenR"/>
            </a:pPr>
            <a:r>
              <a:rPr lang="en-US" sz="2000" dirty="0">
                <a:latin typeface="Arial"/>
              </a:rPr>
              <a:t>Perform the analysis with the violated assumption anyway but tell the reader the situation</a:t>
            </a:r>
          </a:p>
          <a:p>
            <a:pPr marL="342900" indent="-342900">
              <a:buAutoNum type="alphaLcParenR"/>
            </a:pPr>
            <a:r>
              <a:rPr lang="en-US" sz="2000" dirty="0">
                <a:latin typeface="Arial"/>
              </a:rPr>
              <a:t>Find an alternative way to analyze the data, e.g., a different type of statistical approach (e.g., randomization test)</a:t>
            </a:r>
          </a:p>
          <a:p>
            <a:pPr marL="342900" indent="-342900">
              <a:buAutoNum type="alphaLcParenR"/>
            </a:pPr>
            <a:r>
              <a:rPr lang="en-US" sz="2000" dirty="0">
                <a:latin typeface="Arial"/>
              </a:rPr>
              <a:t>Put the data aside and think</a:t>
            </a:r>
          </a:p>
          <a:p>
            <a:pPr marL="342900" indent="-342900">
              <a:buAutoNum type="alphaLcParenR"/>
            </a:pPr>
            <a:r>
              <a:rPr lang="en-US" sz="2000" dirty="0">
                <a:latin typeface="Arial"/>
              </a:rPr>
              <a:t>Quit science and sulk.</a:t>
            </a:r>
          </a:p>
        </p:txBody>
      </p:sp>
    </p:spTree>
    <p:extLst>
      <p:ext uri="{BB962C8B-B14F-4D97-AF65-F5344CB8AC3E}">
        <p14:creationId xmlns:p14="http://schemas.microsoft.com/office/powerpoint/2010/main" val="656351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171575" y="95250"/>
            <a:ext cx="6800850" cy="4398502"/>
          </a:xfrm>
          <a:prstGeom prst="rect">
            <a:avLst/>
          </a:prstGeom>
        </p:spPr>
      </p:pic>
      <p:sp>
        <p:nvSpPr>
          <p:cNvPr id="5" name="TextBox 4"/>
          <p:cNvSpPr txBox="1"/>
          <p:nvPr/>
        </p:nvSpPr>
        <p:spPr>
          <a:xfrm>
            <a:off x="730250" y="4413250"/>
            <a:ext cx="7683500" cy="2031325"/>
          </a:xfrm>
          <a:prstGeom prst="rect">
            <a:avLst/>
          </a:prstGeom>
          <a:noFill/>
        </p:spPr>
        <p:txBody>
          <a:bodyPr wrap="square" rtlCol="0">
            <a:spAutoFit/>
          </a:bodyPr>
          <a:lstStyle/>
          <a:p>
            <a:r>
              <a:rPr lang="en-US" dirty="0">
                <a:latin typeface="Arial"/>
              </a:rPr>
              <a:t>This figure:</a:t>
            </a:r>
          </a:p>
          <a:p>
            <a:pPr marL="342900" indent="-342900">
              <a:buAutoNum type="alphaLcParenR"/>
            </a:pPr>
            <a:r>
              <a:rPr lang="en-US" dirty="0">
                <a:latin typeface="Arial"/>
              </a:rPr>
              <a:t>Displays the relationship between Residual values and Fitted values</a:t>
            </a:r>
          </a:p>
          <a:p>
            <a:pPr marL="342900" indent="-342900">
              <a:buAutoNum type="alphaLcParenR"/>
            </a:pPr>
            <a:r>
              <a:rPr lang="en-US" dirty="0">
                <a:latin typeface="Arial"/>
              </a:rPr>
              <a:t>Can be used to test the assumption of equal variance</a:t>
            </a:r>
          </a:p>
          <a:p>
            <a:pPr marL="342900" indent="-342900">
              <a:buAutoNum type="alphaLcParenR"/>
            </a:pPr>
            <a:r>
              <a:rPr lang="en-US" dirty="0">
                <a:latin typeface="Arial"/>
              </a:rPr>
              <a:t>Can be used to test the assumption of normally distributed residuals</a:t>
            </a:r>
          </a:p>
          <a:p>
            <a:pPr marL="342900" indent="-342900">
              <a:buAutoNum type="alphaLcParenR"/>
            </a:pPr>
            <a:r>
              <a:rPr lang="en-US" dirty="0">
                <a:latin typeface="Arial"/>
              </a:rPr>
              <a:t>Is less useful than a </a:t>
            </a:r>
            <a:r>
              <a:rPr lang="en-US" dirty="0" err="1">
                <a:latin typeface="Arial"/>
              </a:rPr>
              <a:t>Shaprio-Wilks</a:t>
            </a:r>
            <a:r>
              <a:rPr lang="en-US" dirty="0">
                <a:latin typeface="Arial"/>
              </a:rPr>
              <a:t> test to assess the assumption of equal variance</a:t>
            </a:r>
          </a:p>
          <a:p>
            <a:pPr marL="342900" indent="-342900">
              <a:buAutoNum type="alphaLcParenR"/>
            </a:pPr>
            <a:r>
              <a:rPr lang="en-US" dirty="0">
                <a:latin typeface="Arial"/>
              </a:rPr>
              <a:t>More than one of these options is correct</a:t>
            </a:r>
          </a:p>
        </p:txBody>
      </p:sp>
    </p:spTree>
    <p:extLst>
      <p:ext uri="{BB962C8B-B14F-4D97-AF65-F5344CB8AC3E}">
        <p14:creationId xmlns:p14="http://schemas.microsoft.com/office/powerpoint/2010/main" val="711399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171575" y="95250"/>
            <a:ext cx="6800850" cy="4398502"/>
          </a:xfrm>
          <a:prstGeom prst="rect">
            <a:avLst/>
          </a:prstGeom>
        </p:spPr>
      </p:pic>
      <p:sp>
        <p:nvSpPr>
          <p:cNvPr id="5" name="TextBox 4"/>
          <p:cNvSpPr txBox="1"/>
          <p:nvPr/>
        </p:nvSpPr>
        <p:spPr>
          <a:xfrm>
            <a:off x="730250" y="4508500"/>
            <a:ext cx="7683500" cy="1477328"/>
          </a:xfrm>
          <a:prstGeom prst="rect">
            <a:avLst/>
          </a:prstGeom>
          <a:noFill/>
        </p:spPr>
        <p:txBody>
          <a:bodyPr wrap="square" rtlCol="0">
            <a:spAutoFit/>
          </a:bodyPr>
          <a:lstStyle/>
          <a:p>
            <a:r>
              <a:rPr lang="en-US" dirty="0">
                <a:latin typeface="Arial"/>
              </a:rPr>
              <a:t>This figure suggests:</a:t>
            </a:r>
          </a:p>
          <a:p>
            <a:pPr marL="342900" indent="-342900">
              <a:buAutoNum type="alphaLcParenR"/>
            </a:pPr>
            <a:r>
              <a:rPr lang="en-US" dirty="0">
                <a:latin typeface="Arial"/>
              </a:rPr>
              <a:t>The data do not meet the assumption of equal variance</a:t>
            </a:r>
          </a:p>
          <a:p>
            <a:pPr marL="342900" indent="-342900">
              <a:buAutoNum type="alphaLcParenR"/>
            </a:pPr>
            <a:r>
              <a:rPr lang="en-US" dirty="0">
                <a:latin typeface="Arial"/>
              </a:rPr>
              <a:t>The data meet the assumption of equal variance</a:t>
            </a:r>
          </a:p>
          <a:p>
            <a:pPr marL="342900" indent="-342900">
              <a:buAutoNum type="alphaLcParenR"/>
            </a:pPr>
            <a:r>
              <a:rPr lang="en-US" dirty="0">
                <a:latin typeface="Arial"/>
              </a:rPr>
              <a:t>The data do not meet the assumption of normally distributed residuals</a:t>
            </a:r>
          </a:p>
          <a:p>
            <a:pPr marL="342900" indent="-342900">
              <a:buAutoNum type="alphaLcParenR"/>
            </a:pPr>
            <a:r>
              <a:rPr lang="en-US" dirty="0">
                <a:latin typeface="Arial"/>
              </a:rPr>
              <a:t>The data meet the assumption of normally distributed residuals</a:t>
            </a:r>
          </a:p>
        </p:txBody>
      </p:sp>
    </p:spTree>
    <p:extLst>
      <p:ext uri="{BB962C8B-B14F-4D97-AF65-F5344CB8AC3E}">
        <p14:creationId xmlns:p14="http://schemas.microsoft.com/office/powerpoint/2010/main" val="2206830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30250" y="4508500"/>
            <a:ext cx="7683500" cy="1477328"/>
          </a:xfrm>
          <a:prstGeom prst="rect">
            <a:avLst/>
          </a:prstGeom>
          <a:noFill/>
        </p:spPr>
        <p:txBody>
          <a:bodyPr wrap="square" rtlCol="0">
            <a:spAutoFit/>
          </a:bodyPr>
          <a:lstStyle/>
          <a:p>
            <a:r>
              <a:rPr lang="en-US" dirty="0">
                <a:latin typeface="Arial"/>
              </a:rPr>
              <a:t>This figure suggests:</a:t>
            </a:r>
          </a:p>
          <a:p>
            <a:pPr marL="342900" indent="-342900">
              <a:buAutoNum type="alphaLcParenR"/>
            </a:pPr>
            <a:r>
              <a:rPr lang="en-US" dirty="0">
                <a:latin typeface="Arial"/>
              </a:rPr>
              <a:t>The data do not meet the assumption of equal variance</a:t>
            </a:r>
          </a:p>
          <a:p>
            <a:pPr marL="342900" indent="-342900">
              <a:buAutoNum type="alphaLcParenR"/>
            </a:pPr>
            <a:r>
              <a:rPr lang="en-US" dirty="0">
                <a:latin typeface="Arial"/>
              </a:rPr>
              <a:t>The data meet the assumption of equal variance</a:t>
            </a:r>
          </a:p>
          <a:p>
            <a:pPr marL="342900" indent="-342900">
              <a:buAutoNum type="alphaLcParenR"/>
            </a:pPr>
            <a:r>
              <a:rPr lang="en-US" dirty="0">
                <a:latin typeface="Arial"/>
              </a:rPr>
              <a:t>The data do not meet the assumption of normally distributed residuals</a:t>
            </a:r>
          </a:p>
          <a:p>
            <a:pPr marL="342900" indent="-342900">
              <a:buAutoNum type="alphaLcParenR"/>
            </a:pPr>
            <a:r>
              <a:rPr lang="en-US" dirty="0">
                <a:latin typeface="Arial"/>
              </a:rPr>
              <a:t>The data meet the assumption of normally distributed residuals</a:t>
            </a:r>
          </a:p>
        </p:txBody>
      </p:sp>
      <p:pic>
        <p:nvPicPr>
          <p:cNvPr id="3" name="Picture 2"/>
          <p:cNvPicPr>
            <a:picLocks noChangeAspect="1"/>
          </p:cNvPicPr>
          <p:nvPr/>
        </p:nvPicPr>
        <p:blipFill>
          <a:blip r:embed="rId3"/>
          <a:stretch>
            <a:fillRect/>
          </a:stretch>
        </p:blipFill>
        <p:spPr>
          <a:xfrm>
            <a:off x="1235075" y="31750"/>
            <a:ext cx="6673850" cy="4316364"/>
          </a:xfrm>
          <a:prstGeom prst="rect">
            <a:avLst/>
          </a:prstGeom>
        </p:spPr>
      </p:pic>
    </p:spTree>
    <p:extLst>
      <p:ext uri="{BB962C8B-B14F-4D97-AF65-F5344CB8AC3E}">
        <p14:creationId xmlns:p14="http://schemas.microsoft.com/office/powerpoint/2010/main" val="2054501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30250" y="4508500"/>
            <a:ext cx="7683500" cy="1477328"/>
          </a:xfrm>
          <a:prstGeom prst="rect">
            <a:avLst/>
          </a:prstGeom>
          <a:noFill/>
        </p:spPr>
        <p:txBody>
          <a:bodyPr wrap="square" rtlCol="0">
            <a:spAutoFit/>
          </a:bodyPr>
          <a:lstStyle/>
          <a:p>
            <a:r>
              <a:rPr lang="en-US" dirty="0">
                <a:latin typeface="Arial"/>
              </a:rPr>
              <a:t>This figure suggests:</a:t>
            </a:r>
          </a:p>
          <a:p>
            <a:pPr marL="342900" indent="-342900">
              <a:buAutoNum type="alphaLcParenR"/>
            </a:pPr>
            <a:r>
              <a:rPr lang="en-US" dirty="0">
                <a:latin typeface="Arial"/>
              </a:rPr>
              <a:t>The data do not meet the assumption of equal variance</a:t>
            </a:r>
          </a:p>
          <a:p>
            <a:pPr marL="342900" indent="-342900">
              <a:buAutoNum type="alphaLcParenR"/>
            </a:pPr>
            <a:r>
              <a:rPr lang="en-US" dirty="0">
                <a:latin typeface="Arial"/>
              </a:rPr>
              <a:t>The data meet the assumption of equal variance</a:t>
            </a:r>
          </a:p>
          <a:p>
            <a:pPr marL="342900" indent="-342900">
              <a:buAutoNum type="alphaLcParenR"/>
            </a:pPr>
            <a:r>
              <a:rPr lang="en-US" dirty="0">
                <a:latin typeface="Arial"/>
              </a:rPr>
              <a:t>The data do not meet the assumption of normally distributed residuals</a:t>
            </a:r>
          </a:p>
          <a:p>
            <a:pPr marL="342900" indent="-342900">
              <a:buAutoNum type="alphaLcParenR"/>
            </a:pPr>
            <a:r>
              <a:rPr lang="en-US" dirty="0">
                <a:latin typeface="Arial"/>
              </a:rPr>
              <a:t>The data meet the assumption of normally distributed residuals</a:t>
            </a:r>
          </a:p>
        </p:txBody>
      </p:sp>
      <p:pic>
        <p:nvPicPr>
          <p:cNvPr id="2" name="Picture 1"/>
          <p:cNvPicPr>
            <a:picLocks noChangeAspect="1"/>
          </p:cNvPicPr>
          <p:nvPr/>
        </p:nvPicPr>
        <p:blipFill>
          <a:blip r:embed="rId3"/>
          <a:stretch>
            <a:fillRect/>
          </a:stretch>
        </p:blipFill>
        <p:spPr>
          <a:xfrm>
            <a:off x="1092200" y="31750"/>
            <a:ext cx="6959600" cy="4501175"/>
          </a:xfrm>
          <a:prstGeom prst="rect">
            <a:avLst/>
          </a:prstGeom>
        </p:spPr>
      </p:pic>
    </p:spTree>
    <p:extLst>
      <p:ext uri="{BB962C8B-B14F-4D97-AF65-F5344CB8AC3E}">
        <p14:creationId xmlns:p14="http://schemas.microsoft.com/office/powerpoint/2010/main" val="2257777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30250" y="4508500"/>
            <a:ext cx="7683500" cy="1477328"/>
          </a:xfrm>
          <a:prstGeom prst="rect">
            <a:avLst/>
          </a:prstGeom>
          <a:noFill/>
        </p:spPr>
        <p:txBody>
          <a:bodyPr wrap="square" rtlCol="0">
            <a:spAutoFit/>
          </a:bodyPr>
          <a:lstStyle/>
          <a:p>
            <a:r>
              <a:rPr lang="en-US" dirty="0">
                <a:latin typeface="Arial"/>
              </a:rPr>
              <a:t>This figure suggests:</a:t>
            </a:r>
          </a:p>
          <a:p>
            <a:pPr marL="342900" indent="-342900">
              <a:buAutoNum type="alphaLcParenR"/>
            </a:pPr>
            <a:r>
              <a:rPr lang="en-US" dirty="0">
                <a:latin typeface="Arial"/>
              </a:rPr>
              <a:t>The data do not meet the assumption of equal variance</a:t>
            </a:r>
          </a:p>
          <a:p>
            <a:pPr marL="342900" indent="-342900">
              <a:buAutoNum type="alphaLcParenR"/>
            </a:pPr>
            <a:r>
              <a:rPr lang="en-US" dirty="0">
                <a:latin typeface="Arial"/>
              </a:rPr>
              <a:t>The data meet the assumption of equal variance</a:t>
            </a:r>
          </a:p>
          <a:p>
            <a:pPr marL="342900" indent="-342900">
              <a:buAutoNum type="alphaLcParenR"/>
            </a:pPr>
            <a:r>
              <a:rPr lang="en-US" dirty="0">
                <a:latin typeface="Arial"/>
              </a:rPr>
              <a:t>The data do not meet the assumption of normally distributed residuals</a:t>
            </a:r>
          </a:p>
          <a:p>
            <a:pPr marL="342900" indent="-342900">
              <a:buAutoNum type="alphaLcParenR"/>
            </a:pPr>
            <a:r>
              <a:rPr lang="en-US" dirty="0">
                <a:latin typeface="Arial"/>
              </a:rPr>
              <a:t>The data meet the assumption of normally distributed residuals</a:t>
            </a:r>
          </a:p>
        </p:txBody>
      </p:sp>
      <p:pic>
        <p:nvPicPr>
          <p:cNvPr id="3" name="Picture 2"/>
          <p:cNvPicPr>
            <a:picLocks noChangeAspect="1"/>
          </p:cNvPicPr>
          <p:nvPr/>
        </p:nvPicPr>
        <p:blipFill>
          <a:blip r:embed="rId3"/>
          <a:stretch>
            <a:fillRect/>
          </a:stretch>
        </p:blipFill>
        <p:spPr>
          <a:xfrm>
            <a:off x="1084263" y="0"/>
            <a:ext cx="6975475" cy="4511442"/>
          </a:xfrm>
          <a:prstGeom prst="rect">
            <a:avLst/>
          </a:prstGeom>
        </p:spPr>
      </p:pic>
    </p:spTree>
    <p:extLst>
      <p:ext uri="{BB962C8B-B14F-4D97-AF65-F5344CB8AC3E}">
        <p14:creationId xmlns:p14="http://schemas.microsoft.com/office/powerpoint/2010/main" val="4184126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30250" y="4508500"/>
            <a:ext cx="7683500" cy="1477328"/>
          </a:xfrm>
          <a:prstGeom prst="rect">
            <a:avLst/>
          </a:prstGeom>
          <a:noFill/>
        </p:spPr>
        <p:txBody>
          <a:bodyPr wrap="square" rtlCol="0">
            <a:spAutoFit/>
          </a:bodyPr>
          <a:lstStyle/>
          <a:p>
            <a:r>
              <a:rPr lang="en-US" dirty="0">
                <a:latin typeface="Arial"/>
              </a:rPr>
              <a:t>This figure suggests:</a:t>
            </a:r>
          </a:p>
          <a:p>
            <a:pPr marL="342900" indent="-342900">
              <a:buAutoNum type="alphaLcParenR"/>
            </a:pPr>
            <a:r>
              <a:rPr lang="en-US" dirty="0">
                <a:latin typeface="Arial"/>
              </a:rPr>
              <a:t>The data do not meet the assumption of equal variance</a:t>
            </a:r>
          </a:p>
          <a:p>
            <a:pPr marL="342900" indent="-342900">
              <a:buAutoNum type="alphaLcParenR"/>
            </a:pPr>
            <a:r>
              <a:rPr lang="en-US" dirty="0">
                <a:latin typeface="Arial"/>
              </a:rPr>
              <a:t>The data meet the assumption of equal variance</a:t>
            </a:r>
          </a:p>
          <a:p>
            <a:pPr marL="342900" indent="-342900">
              <a:buAutoNum type="alphaLcParenR"/>
            </a:pPr>
            <a:r>
              <a:rPr lang="en-US" dirty="0">
                <a:latin typeface="Arial"/>
              </a:rPr>
              <a:t>The data do not meet the assumption of normally distributed residuals</a:t>
            </a:r>
          </a:p>
          <a:p>
            <a:pPr marL="342900" indent="-342900">
              <a:buAutoNum type="alphaLcParenR"/>
            </a:pPr>
            <a:r>
              <a:rPr lang="en-US" dirty="0">
                <a:latin typeface="Arial"/>
              </a:rPr>
              <a:t>The data meet the assumption of normally distributed residuals</a:t>
            </a:r>
          </a:p>
        </p:txBody>
      </p:sp>
      <p:pic>
        <p:nvPicPr>
          <p:cNvPr id="2" name="Picture 1"/>
          <p:cNvPicPr>
            <a:picLocks noChangeAspect="1"/>
          </p:cNvPicPr>
          <p:nvPr/>
        </p:nvPicPr>
        <p:blipFill>
          <a:blip r:embed="rId3"/>
          <a:stretch>
            <a:fillRect/>
          </a:stretch>
        </p:blipFill>
        <p:spPr>
          <a:xfrm>
            <a:off x="1198563" y="0"/>
            <a:ext cx="6746875" cy="4363593"/>
          </a:xfrm>
          <a:prstGeom prst="rect">
            <a:avLst/>
          </a:prstGeom>
        </p:spPr>
      </p:pic>
    </p:spTree>
    <p:extLst>
      <p:ext uri="{BB962C8B-B14F-4D97-AF65-F5344CB8AC3E}">
        <p14:creationId xmlns:p14="http://schemas.microsoft.com/office/powerpoint/2010/main" val="630992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30250" y="2333625"/>
            <a:ext cx="7683500" cy="2554545"/>
          </a:xfrm>
          <a:prstGeom prst="rect">
            <a:avLst/>
          </a:prstGeom>
          <a:noFill/>
        </p:spPr>
        <p:txBody>
          <a:bodyPr wrap="square" rtlCol="0">
            <a:spAutoFit/>
          </a:bodyPr>
          <a:lstStyle/>
          <a:p>
            <a:r>
              <a:rPr lang="en-US" sz="2000" dirty="0">
                <a:latin typeface="Arial"/>
              </a:rPr>
              <a:t>Why is this Quiz giving more attention to the assumption of equal variance than to normality?</a:t>
            </a:r>
          </a:p>
          <a:p>
            <a:pPr marL="342900" indent="-342900">
              <a:buAutoNum type="alphaLcParenR"/>
            </a:pPr>
            <a:r>
              <a:rPr lang="en-US" sz="2000" dirty="0">
                <a:latin typeface="Arial"/>
              </a:rPr>
              <a:t>Everyone knows how important normality is, so there’s no point in wasting your time</a:t>
            </a:r>
          </a:p>
          <a:p>
            <a:pPr marL="342900" indent="-342900">
              <a:buAutoNum type="alphaLcParenR"/>
            </a:pPr>
            <a:r>
              <a:rPr lang="en-US" sz="2000" dirty="0">
                <a:latin typeface="Arial"/>
              </a:rPr>
              <a:t>Homogeneity of variance is a more important assumption than normality</a:t>
            </a:r>
          </a:p>
          <a:p>
            <a:pPr marL="342900" indent="-342900">
              <a:buAutoNum type="alphaLcParenR"/>
            </a:pPr>
            <a:r>
              <a:rPr lang="en-US" sz="2000" dirty="0">
                <a:latin typeface="Arial"/>
              </a:rPr>
              <a:t>Equal variance is less important that homogeneous variances </a:t>
            </a:r>
          </a:p>
          <a:p>
            <a:pPr marL="342900" indent="-342900">
              <a:buAutoNum type="alphaLcParenR"/>
            </a:pPr>
            <a:r>
              <a:rPr lang="en-US" sz="2000" dirty="0">
                <a:latin typeface="Arial"/>
              </a:rPr>
              <a:t>The teacher is just too lazy to make another slide</a:t>
            </a:r>
          </a:p>
        </p:txBody>
      </p:sp>
    </p:spTree>
    <p:extLst>
      <p:ext uri="{BB962C8B-B14F-4D97-AF65-F5344CB8AC3E}">
        <p14:creationId xmlns:p14="http://schemas.microsoft.com/office/powerpoint/2010/main" val="17155685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907</TotalTime>
  <Words>2357</Words>
  <Application>Microsoft Office PowerPoint</Application>
  <PresentationFormat>On-screen Show (4:3)</PresentationFormat>
  <Paragraphs>218</Paragraphs>
  <Slides>25</Slides>
  <Notes>25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Evolution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Crispin Jordan</dc:creator>
  <cp:lastModifiedBy>Sarah Martin</cp:lastModifiedBy>
  <cp:revision>100</cp:revision>
  <dcterms:created xsi:type="dcterms:W3CDTF">2020-10-13T12:31:13Z</dcterms:created>
  <dcterms:modified xsi:type="dcterms:W3CDTF">2024-10-28T16:11:19Z</dcterms:modified>
</cp:coreProperties>
</file>